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0" r:id="rId4"/>
    <p:sldId id="289" r:id="rId5"/>
    <p:sldId id="261" r:id="rId6"/>
    <p:sldId id="282" r:id="rId7"/>
    <p:sldId id="283" r:id="rId8"/>
    <p:sldId id="294" r:id="rId9"/>
    <p:sldId id="284" r:id="rId10"/>
    <p:sldId id="288" r:id="rId11"/>
    <p:sldId id="290" r:id="rId12"/>
    <p:sldId id="295" r:id="rId13"/>
    <p:sldId id="287" r:id="rId14"/>
    <p:sldId id="291" r:id="rId15"/>
    <p:sldId id="297" r:id="rId16"/>
    <p:sldId id="296" r:id="rId17"/>
    <p:sldId id="280" r:id="rId18"/>
    <p:sldId id="298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77" autoAdjust="0"/>
    <p:restoredTop sz="83198" autoAdjust="0"/>
  </p:normalViewPr>
  <p:slideViewPr>
    <p:cSldViewPr snapToGrid="0">
      <p:cViewPr varScale="1">
        <p:scale>
          <a:sx n="66" d="100"/>
          <a:sy n="66" d="100"/>
        </p:scale>
        <p:origin x="908" y="52"/>
      </p:cViewPr>
      <p:guideLst/>
    </p:cSldViewPr>
  </p:slideViewPr>
  <p:outlineViewPr>
    <p:cViewPr>
      <p:scale>
        <a:sx n="33" d="100"/>
        <a:sy n="33" d="100"/>
      </p:scale>
      <p:origin x="0" y="-9214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14C1F-19FC-4567-A58E-141313DEC5BD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54D1A-86DB-4BCA-98CF-DD6AACCAC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165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안녕하세요</a:t>
            </a:r>
            <a:r>
              <a:rPr lang="en-US" altLang="ko-KR"/>
              <a:t>, Apis cerana</a:t>
            </a:r>
            <a:r>
              <a:rPr lang="ko-KR" altLang="en-US"/>
              <a:t>의 </a:t>
            </a:r>
            <a:r>
              <a:rPr lang="en-US" altLang="ko-KR"/>
              <a:t>Whole genome seqeucing</a:t>
            </a:r>
            <a:r>
              <a:rPr lang="ko-KR" altLang="en-US"/>
              <a:t>에 대해 발표하게된 윤유미입니다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6133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해당 </a:t>
            </a:r>
            <a:r>
              <a:rPr lang="en-US" altLang="ko-KR"/>
              <a:t>Table</a:t>
            </a:r>
            <a:r>
              <a:rPr lang="ko-KR" altLang="en-US"/>
              <a:t>은 </a:t>
            </a:r>
            <a:r>
              <a:rPr lang="en-US" altLang="ko-KR"/>
              <a:t>Ref sequenc</a:t>
            </a:r>
            <a:r>
              <a:rPr lang="ko-KR" altLang="en-US"/>
              <a:t>와 </a:t>
            </a:r>
            <a:r>
              <a:rPr lang="en-US" altLang="ko-KR"/>
              <a:t>A.cerana</a:t>
            </a:r>
            <a:r>
              <a:rPr lang="ko-KR" altLang="en-US"/>
              <a:t>를 비교하여 </a:t>
            </a:r>
            <a:r>
              <a:rPr lang="en-US" altLang="ko-KR"/>
              <a:t>Gene set</a:t>
            </a:r>
            <a:r>
              <a:rPr lang="ko-KR" altLang="en-US"/>
              <a:t>을 분석한 것입니다</a:t>
            </a:r>
            <a:endParaRPr lang="en-US" altLang="ko-KR"/>
          </a:p>
          <a:p>
            <a:r>
              <a:rPr lang="ko-KR" altLang="en-US"/>
              <a:t>처음 </a:t>
            </a:r>
            <a:r>
              <a:rPr lang="en-US" altLang="ko-KR"/>
              <a:t>Whole genome sequeceing</a:t>
            </a:r>
            <a:r>
              <a:rPr lang="ko-KR" altLang="en-US"/>
              <a:t>을 통해 얻은 </a:t>
            </a:r>
            <a:r>
              <a:rPr lang="en-US" altLang="ko-KR"/>
              <a:t>Gene</a:t>
            </a:r>
            <a:r>
              <a:rPr lang="ko-KR" altLang="en-US"/>
              <a:t>은 다음과 같은 과정을 거쳐 점점 소거되게 됩니다</a:t>
            </a:r>
            <a:r>
              <a:rPr lang="en-US" altLang="ko-KR"/>
              <a:t>. </a:t>
            </a:r>
            <a:r>
              <a:rPr lang="ko-KR" altLang="en-US"/>
              <a:t>이후 최종적으로 남은 것은 </a:t>
            </a:r>
            <a:r>
              <a:rPr lang="en-US" altLang="ko-KR"/>
              <a:t>10,651</a:t>
            </a:r>
            <a:r>
              <a:rPr lang="ko-KR" altLang="en-US"/>
              <a:t>개의 </a:t>
            </a:r>
            <a:r>
              <a:rPr lang="en-US" altLang="ko-KR"/>
              <a:t>set</a:t>
            </a:r>
            <a:r>
              <a:rPr lang="ko-KR" altLang="en-US"/>
              <a:t>으로</a:t>
            </a:r>
            <a:r>
              <a:rPr lang="en-US" altLang="ko-KR"/>
              <a:t>,</a:t>
            </a:r>
          </a:p>
          <a:p>
            <a:r>
              <a:rPr lang="ko-KR" altLang="en-US"/>
              <a:t>이는 초창기의 </a:t>
            </a:r>
            <a:r>
              <a:rPr lang="en-US" altLang="ko-KR"/>
              <a:t>A.mellifera</a:t>
            </a:r>
            <a:r>
              <a:rPr lang="ko-KR" altLang="en-US"/>
              <a:t>와의 </a:t>
            </a:r>
            <a:r>
              <a:rPr lang="en-US" altLang="ko-KR"/>
              <a:t>version</a:t>
            </a:r>
            <a:r>
              <a:rPr lang="ko-KR" altLang="en-US"/>
              <a:t>과 흡사합니다</a:t>
            </a:r>
            <a:r>
              <a:rPr lang="en-US" altLang="ko-KR"/>
              <a:t>. </a:t>
            </a:r>
            <a:r>
              <a:rPr lang="ko-KR" altLang="en-US"/>
              <a:t>따라서 해당 </a:t>
            </a:r>
            <a:r>
              <a:rPr lang="en-US" altLang="ko-KR"/>
              <a:t>data</a:t>
            </a:r>
            <a:r>
              <a:rPr lang="ko-KR" altLang="en-US"/>
              <a:t>는 준수한 편으로</a:t>
            </a:r>
            <a:r>
              <a:rPr lang="en-US" altLang="ko-KR"/>
              <a:t>, </a:t>
            </a:r>
            <a:r>
              <a:rPr lang="ko-KR" altLang="en-US"/>
              <a:t>여겨지지만 </a:t>
            </a:r>
            <a:r>
              <a:rPr lang="en-US" altLang="ko-KR"/>
              <a:t>A.mellifera</a:t>
            </a:r>
            <a:r>
              <a:rPr lang="ko-KR" altLang="en-US"/>
              <a:t>의 </a:t>
            </a:r>
            <a:r>
              <a:rPr lang="en-US" altLang="ko-KR"/>
              <a:t>3.2ver</a:t>
            </a:r>
            <a:r>
              <a:rPr lang="ko-KR" altLang="en-US"/>
              <a:t>에서으 </a:t>
            </a:r>
            <a:r>
              <a:rPr lang="en-US" altLang="ko-KR"/>
              <a:t>gene</a:t>
            </a:r>
            <a:r>
              <a:rPr lang="ko-KR" altLang="en-US"/>
              <a:t>은 거의 반배수가 차이가 나기 때문에 더 연구될 필요가 있습니다</a:t>
            </a:r>
            <a:r>
              <a:rPr lang="en-US" altLang="ko-KR"/>
              <a:t>. </a:t>
            </a:r>
          </a:p>
          <a:p>
            <a:r>
              <a:rPr lang="ko-KR" altLang="en-US"/>
              <a:t>좌측부터</a:t>
            </a:r>
            <a:r>
              <a:rPr lang="en-US" altLang="ko-KR"/>
              <a:t>, Reference seq[: RNA sequencing]</a:t>
            </a:r>
            <a:r>
              <a:rPr lang="ko-KR" altLang="en-US"/>
              <a:t>을 비롯해서 표시된 각자의 방식으로 </a:t>
            </a:r>
            <a:r>
              <a:rPr lang="en-US" altLang="ko-KR"/>
              <a:t>Gene</a:t>
            </a:r>
            <a:r>
              <a:rPr lang="ko-KR" altLang="en-US"/>
              <a:t>을 </a:t>
            </a:r>
            <a:r>
              <a:rPr lang="en-US" altLang="ko-KR"/>
              <a:t>alignment</a:t>
            </a:r>
            <a:r>
              <a:rPr lang="ko-KR" altLang="en-US"/>
              <a:t>했을 시</a:t>
            </a:r>
            <a:r>
              <a:rPr lang="en-US" altLang="ko-KR"/>
              <a:t>, Gene model</a:t>
            </a:r>
            <a:r>
              <a:rPr lang="ko-KR" altLang="en-US"/>
              <a:t>의 수는 줄어들면서 </a:t>
            </a:r>
            <a:r>
              <a:rPr lang="en-US" altLang="ko-KR"/>
              <a:t>Final gene set</a:t>
            </a:r>
            <a:r>
              <a:rPr lang="ko-KR" altLang="en-US"/>
              <a:t>이 결정됐습니다</a:t>
            </a:r>
            <a:r>
              <a:rPr lang="en-US" altLang="ko-KR"/>
              <a:t>. </a:t>
            </a:r>
          </a:p>
          <a:p>
            <a:r>
              <a:rPr lang="ko-KR" altLang="en-US"/>
              <a:t>이를 우측의 </a:t>
            </a:r>
            <a:r>
              <a:rPr lang="en-US" altLang="ko-KR"/>
              <a:t>Apis mellifera</a:t>
            </a:r>
            <a:r>
              <a:rPr lang="ko-KR" altLang="en-US"/>
              <a:t>의 </a:t>
            </a:r>
            <a:r>
              <a:rPr lang="en-US" altLang="ko-KR"/>
              <a:t>Offical gene set </a:t>
            </a:r>
            <a:r>
              <a:rPr lang="ko-KR" altLang="en-US"/>
              <a:t>비교해보면 초창기 </a:t>
            </a:r>
            <a:r>
              <a:rPr lang="en-US" altLang="ko-KR"/>
              <a:t>ver.1</a:t>
            </a:r>
            <a:r>
              <a:rPr lang="ko-KR" altLang="en-US"/>
              <a:t>의 </a:t>
            </a:r>
            <a:r>
              <a:rPr lang="en-US" altLang="ko-KR"/>
              <a:t>gene</a:t>
            </a:r>
            <a:r>
              <a:rPr lang="ko-KR" altLang="en-US"/>
              <a:t>의 개수 및 </a:t>
            </a:r>
            <a:r>
              <a:rPr lang="en-US" altLang="ko-KR"/>
              <a:t>AT/GC</a:t>
            </a:r>
            <a:r>
              <a:rPr lang="ko-KR" altLang="en-US"/>
              <a:t>의 </a:t>
            </a:r>
            <a:r>
              <a:rPr lang="en-US" altLang="ko-KR"/>
              <a:t>ratio</a:t>
            </a:r>
            <a:r>
              <a:rPr lang="ko-KR" altLang="en-US"/>
              <a:t>는 흡사하며</a:t>
            </a:r>
            <a:r>
              <a:rPr lang="en-US" altLang="ko-KR"/>
              <a:t>, </a:t>
            </a:r>
            <a:r>
              <a:rPr lang="ko-KR" altLang="en-US"/>
              <a:t>이를 통해 너무 튀지 않은 적절한 </a:t>
            </a:r>
            <a:r>
              <a:rPr lang="en-US" altLang="ko-KR"/>
              <a:t>Data</a:t>
            </a:r>
            <a:r>
              <a:rPr lang="ko-KR" altLang="en-US"/>
              <a:t>라는 것을 확인 할 수 있습니다</a:t>
            </a:r>
            <a:r>
              <a:rPr lang="en-US" altLang="ko-KR"/>
              <a:t>. </a:t>
            </a:r>
            <a:r>
              <a:rPr lang="ko-KR" altLang="en-US"/>
              <a:t>다만 </a:t>
            </a:r>
            <a:r>
              <a:rPr lang="en-US" altLang="ko-KR"/>
              <a:t>A. mellifera</a:t>
            </a:r>
            <a:r>
              <a:rPr lang="ko-KR" altLang="en-US"/>
              <a:t>의 경우 </a:t>
            </a:r>
            <a:r>
              <a:rPr lang="en-US" altLang="ko-KR"/>
              <a:t>version</a:t>
            </a:r>
            <a:r>
              <a:rPr lang="ko-KR" altLang="en-US"/>
              <a:t>이 올라가면서 더 많은 </a:t>
            </a:r>
            <a:r>
              <a:rPr lang="en-US" altLang="ko-KR"/>
              <a:t>gene</a:t>
            </a:r>
            <a:r>
              <a:rPr lang="ko-KR" altLang="en-US"/>
              <a:t>들이 발견되었기에 </a:t>
            </a:r>
            <a:r>
              <a:rPr lang="en-US" altLang="ko-KR"/>
              <a:t>Apis. Cerana </a:t>
            </a:r>
            <a:r>
              <a:rPr lang="ko-KR" altLang="en-US"/>
              <a:t>역시 더 후속 연구가 될 필요합니다</a:t>
            </a:r>
            <a:r>
              <a:rPr lang="en-US" altLang="ko-KR"/>
              <a:t>. 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1690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/>
              <a:t>Gene number</a:t>
            </a:r>
            <a:r>
              <a:rPr lang="ko-KR" altLang="en-US"/>
              <a:t>까지 파악 한 이후</a:t>
            </a:r>
            <a:r>
              <a:rPr lang="en-US" altLang="ko-KR"/>
              <a:t>, KEGG DATABSE</a:t>
            </a:r>
            <a:r>
              <a:rPr lang="ko-KR" altLang="en-US"/>
              <a:t>와 </a:t>
            </a:r>
            <a:r>
              <a:rPr lang="en-US" altLang="ko-KR"/>
              <a:t>GENE </a:t>
            </a:r>
            <a:r>
              <a:rPr lang="ko-KR" altLang="en-US"/>
              <a:t>대조하여 </a:t>
            </a:r>
            <a:r>
              <a:rPr lang="en-US" altLang="ko-KR"/>
              <a:t>Apis cerana gene</a:t>
            </a:r>
            <a:r>
              <a:rPr lang="ko-KR" altLang="en-US"/>
              <a:t>을 </a:t>
            </a:r>
            <a:r>
              <a:rPr lang="en-US" altLang="ko-KR"/>
              <a:t>classfication</a:t>
            </a:r>
            <a:r>
              <a:rPr lang="ko-KR" altLang="en-US"/>
              <a:t>해본 결과 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en-US" altLang="ko-KR"/>
              <a:t>KEGG DB</a:t>
            </a:r>
            <a:r>
              <a:rPr lang="ko-KR" altLang="en-US"/>
              <a:t>에서 </a:t>
            </a:r>
            <a:r>
              <a:rPr lang="en-US" altLang="ko-KR"/>
              <a:t>gene</a:t>
            </a:r>
            <a:r>
              <a:rPr lang="ko-KR" altLang="en-US"/>
              <a:t>을 </a:t>
            </a:r>
            <a:r>
              <a:rPr lang="en-US" altLang="ko-KR"/>
              <a:t>Function</a:t>
            </a:r>
            <a:r>
              <a:rPr lang="ko-KR" altLang="en-US"/>
              <a:t>에 따라 분류해보니</a:t>
            </a:r>
            <a:r>
              <a:rPr lang="en-US" altLang="ko-KR"/>
              <a:t>, </a:t>
            </a:r>
          </a:p>
          <a:p>
            <a:pPr marL="0" indent="0">
              <a:buNone/>
            </a:pPr>
            <a:r>
              <a:rPr lang="en-US" altLang="ko-KR"/>
              <a:t>6,338 genes (60%)</a:t>
            </a:r>
            <a:r>
              <a:rPr lang="ko-KR" altLang="en-US"/>
              <a:t>은 </a:t>
            </a:r>
            <a:r>
              <a:rPr lang="en-US" altLang="ko-KR"/>
              <a:t>1</a:t>
            </a:r>
            <a:r>
              <a:rPr lang="ko-KR" altLang="en-US"/>
              <a:t>개 이상의 </a:t>
            </a:r>
            <a:r>
              <a:rPr lang="en-US" altLang="ko-KR"/>
              <a:t>Gene orthology</a:t>
            </a:r>
            <a:r>
              <a:rPr lang="ko-KR" altLang="en-US"/>
              <a:t>를 지니고 있었고</a:t>
            </a:r>
            <a:r>
              <a:rPr lang="en-US" altLang="ko-KR"/>
              <a:t>, 1,696 enzymes</a:t>
            </a:r>
            <a:r>
              <a:rPr lang="ko-KR" altLang="en-US"/>
              <a:t>은 </a:t>
            </a:r>
            <a:r>
              <a:rPr lang="en-US" altLang="ko-KR"/>
              <a:t>125pathwa</a:t>
            </a:r>
            <a:r>
              <a:rPr lang="ko-KR" altLang="en-US"/>
              <a:t>로 카테고리화되었다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Honey-specific molecular mechanism</a:t>
            </a:r>
          </a:p>
          <a:p>
            <a:pPr marL="0" indent="0">
              <a:buNone/>
            </a:pPr>
            <a:r>
              <a:rPr lang="ko-KR" altLang="en-US"/>
              <a:t>은 다음과 같이 </a:t>
            </a:r>
            <a:r>
              <a:rPr lang="en-US" altLang="ko-KR"/>
              <a:t>3</a:t>
            </a:r>
            <a:r>
              <a:rPr lang="ko-KR" altLang="en-US"/>
              <a:t>가지 기능과 연관되어 있으며</a:t>
            </a:r>
            <a:r>
              <a:rPr lang="en-US" altLang="ko-KR"/>
              <a:t>, </a:t>
            </a:r>
            <a:r>
              <a:rPr lang="ko-KR" altLang="en-US"/>
              <a:t>이들은 </a:t>
            </a:r>
            <a:r>
              <a:rPr lang="en-US" altLang="ko-KR"/>
              <a:t>Honeybee</a:t>
            </a:r>
            <a:r>
              <a:rPr lang="ko-KR" altLang="en-US"/>
              <a:t>가 같은 </a:t>
            </a:r>
            <a:r>
              <a:rPr lang="en-US" altLang="ko-KR"/>
              <a:t>colony</a:t>
            </a:r>
            <a:r>
              <a:rPr lang="ko-KR" altLang="en-US"/>
              <a:t>의 </a:t>
            </a:r>
            <a:r>
              <a:rPr lang="en-US" altLang="ko-KR"/>
              <a:t>mate</a:t>
            </a:r>
            <a:r>
              <a:rPr lang="ko-KR" altLang="en-US"/>
              <a:t>들을 인식하고</a:t>
            </a:r>
            <a:r>
              <a:rPr lang="en-US" altLang="ko-KR"/>
              <a:t>, </a:t>
            </a:r>
            <a:r>
              <a:rPr lang="ko-KR" altLang="en-US"/>
              <a:t>살충제에 대한 해독과 연관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13748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/>
              <a:t>Comparative study</a:t>
            </a:r>
            <a:r>
              <a:rPr lang="ko-KR" altLang="en-US"/>
              <a:t>에서 </a:t>
            </a:r>
            <a:r>
              <a:rPr lang="en-US" altLang="ko-KR"/>
              <a:t>non-orthologous</a:t>
            </a:r>
            <a:r>
              <a:rPr lang="ko-KR" altLang="en-US"/>
              <a:t> </a:t>
            </a:r>
            <a:r>
              <a:rPr lang="en-US" altLang="ko-KR"/>
              <a:t>gene</a:t>
            </a:r>
            <a:r>
              <a:rPr lang="ko-KR" altLang="en-US"/>
              <a:t>를 비교해봤을 시</a:t>
            </a:r>
            <a:r>
              <a:rPr lang="en-US" altLang="ko-KR"/>
              <a:t>, Apis cerana</a:t>
            </a:r>
            <a:r>
              <a:rPr lang="ko-KR" altLang="en-US"/>
              <a:t>의 </a:t>
            </a:r>
            <a:r>
              <a:rPr lang="en-US" altLang="ko-KR"/>
              <a:t>unique</a:t>
            </a:r>
            <a:r>
              <a:rPr lang="ko-KR" altLang="en-US"/>
              <a:t> </a:t>
            </a:r>
            <a:r>
              <a:rPr lang="en-US" altLang="ko-KR"/>
              <a:t>genes</a:t>
            </a:r>
            <a:r>
              <a:rPr lang="ko-KR" altLang="en-US"/>
              <a:t>은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- Muslce : neuromuscular junction, neuromuscular process, regulation of muscle organ development, muscle cell differentiation, and muscle tissue development /</a:t>
            </a:r>
          </a:p>
          <a:p>
            <a:pPr marL="0" indent="0">
              <a:buNone/>
            </a:pPr>
            <a:r>
              <a:rPr lang="en-US" altLang="ko-KR"/>
              <a:t>- Neural : neuron recognition, signaling receptor activity, transmembrane receptor signaling pathway, ionotropic glutamate receptor signaling pathway, and active transmembrane transporter activity</a:t>
            </a:r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/>
              <a:t>와 연관된 </a:t>
            </a:r>
            <a:r>
              <a:rPr lang="en-US" altLang="ko-KR"/>
              <a:t>Gene Orthology</a:t>
            </a:r>
            <a:r>
              <a:rPr lang="ko-KR" altLang="en-US"/>
              <a:t>있었음</a:t>
            </a:r>
            <a:r>
              <a:rPr lang="en-US" altLang="ko-KR"/>
              <a:t>. </a:t>
            </a:r>
            <a:r>
              <a:rPr lang="ko-KR" altLang="en-US"/>
              <a:t>즉</a:t>
            </a:r>
            <a:r>
              <a:rPr lang="en-US" altLang="ko-KR"/>
              <a:t>, Muslce &amp; Neural-signaling</a:t>
            </a:r>
            <a:r>
              <a:rPr lang="ko-KR" altLang="en-US"/>
              <a:t>에 특화된 </a:t>
            </a:r>
            <a:r>
              <a:rPr lang="en-US" altLang="ko-KR"/>
              <a:t>genes</a:t>
            </a:r>
            <a:r>
              <a:rPr lang="ko-KR" altLang="en-US"/>
              <a:t>를 가지고 있다고 볼 수 있으며</a:t>
            </a:r>
            <a:r>
              <a:rPr lang="en-US" altLang="ko-KR"/>
              <a:t>, </a:t>
            </a:r>
            <a:r>
              <a:rPr lang="ko-KR" altLang="en-US"/>
              <a:t>실제로 </a:t>
            </a:r>
            <a:r>
              <a:rPr lang="en-US" altLang="ko-KR"/>
              <a:t>Apis cerana</a:t>
            </a:r>
            <a:r>
              <a:rPr lang="ko-KR" altLang="en-US"/>
              <a:t>는 </a:t>
            </a:r>
            <a:r>
              <a:rPr lang="en-US" altLang="ko-KR"/>
              <a:t>mellifera</a:t>
            </a:r>
            <a:r>
              <a:rPr lang="ko-KR" altLang="en-US"/>
              <a:t>에 비해 </a:t>
            </a:r>
            <a:r>
              <a:rPr lang="en-US" altLang="ko-KR"/>
              <a:t>wing beat frequency </a:t>
            </a:r>
            <a:r>
              <a:rPr lang="ko-KR" altLang="en-US"/>
              <a:t>및 </a:t>
            </a:r>
            <a:r>
              <a:rPr lang="en-US" altLang="ko-KR"/>
              <a:t>flight pattern </a:t>
            </a:r>
            <a:r>
              <a:rPr lang="ko-KR" altLang="en-US"/>
              <a:t>등 </a:t>
            </a:r>
            <a:r>
              <a:rPr lang="en-US" altLang="ko-KR"/>
              <a:t>muscle movement</a:t>
            </a:r>
            <a:r>
              <a:rPr lang="ko-KR" altLang="en-US"/>
              <a:t>가 더 발달되보임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ko-KR" altLang="en-US"/>
              <a:t>또 </a:t>
            </a:r>
            <a:r>
              <a:rPr lang="en-US" altLang="ko-KR"/>
              <a:t>Nueral signalig</a:t>
            </a:r>
            <a:r>
              <a:rPr lang="ko-KR" altLang="en-US"/>
              <a:t>의 측면에서는 </a:t>
            </a:r>
            <a:r>
              <a:rPr lang="en-US" altLang="ko-KR"/>
              <a:t>social communicatio</a:t>
            </a:r>
            <a:r>
              <a:rPr lang="ko-KR" altLang="en-US"/>
              <a:t>에 관련된 </a:t>
            </a:r>
            <a:r>
              <a:rPr lang="en-US" altLang="ko-KR"/>
              <a:t>Orthrology</a:t>
            </a:r>
            <a:r>
              <a:rPr lang="ko-KR" altLang="en-US"/>
              <a:t>가 많다 보니 상대적으로 </a:t>
            </a:r>
            <a:r>
              <a:rPr lang="en-US" altLang="ko-KR"/>
              <a:t>group-level behavior </a:t>
            </a:r>
            <a:r>
              <a:rPr lang="ko-KR" altLang="en-US"/>
              <a:t>및 </a:t>
            </a:r>
            <a:r>
              <a:rPr lang="en-US" altLang="ko-KR"/>
              <a:t>unique defense behavior</a:t>
            </a:r>
            <a:r>
              <a:rPr lang="ko-KR" altLang="en-US"/>
              <a:t> 등이 나타남</a:t>
            </a:r>
            <a:r>
              <a:rPr lang="en-US" altLang="ko-KR"/>
              <a:t>. </a:t>
            </a:r>
            <a:r>
              <a:rPr lang="ko-KR" altLang="en-US"/>
              <a:t>그 외에도 </a:t>
            </a:r>
            <a:r>
              <a:rPr lang="en-US" altLang="ko-KR"/>
              <a:t>Alarm pheromone</a:t>
            </a:r>
            <a:r>
              <a:rPr lang="ko-KR" altLang="en-US"/>
              <a:t>과 같은 </a:t>
            </a:r>
            <a:r>
              <a:rPr lang="en-US" altLang="ko-KR"/>
              <a:t>Molecular regulation mechanism</a:t>
            </a:r>
            <a:r>
              <a:rPr lang="ko-KR" altLang="en-US"/>
              <a:t>등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/>
              <a:t>반면</a:t>
            </a:r>
            <a:r>
              <a:rPr lang="en-US" altLang="ko-KR"/>
              <a:t>, Honeybee </a:t>
            </a:r>
            <a:r>
              <a:rPr lang="ko-KR" altLang="en-US"/>
              <a:t>내에서의 </a:t>
            </a:r>
            <a:r>
              <a:rPr lang="en-US" altLang="ko-KR"/>
              <a:t>Orthologous</a:t>
            </a:r>
            <a:r>
              <a:rPr lang="ko-KR" altLang="en-US"/>
              <a:t>는 </a:t>
            </a:r>
            <a:r>
              <a:rPr lang="en-US" altLang="ko-KR"/>
              <a:t>Sensory perception of smell / chemical stimulis</a:t>
            </a:r>
            <a:r>
              <a:rPr lang="ko-KR" altLang="en-US"/>
              <a:t>로</a:t>
            </a:r>
            <a:r>
              <a:rPr lang="en-US" altLang="ko-KR"/>
              <a:t>, </a:t>
            </a:r>
          </a:p>
          <a:p>
            <a:pPr marL="0" indent="0">
              <a:buNone/>
            </a:pPr>
            <a:r>
              <a:rPr lang="ko-KR" altLang="en-US"/>
              <a:t>즉</a:t>
            </a:r>
            <a:r>
              <a:rPr lang="en-US" altLang="ko-KR"/>
              <a:t>, Honeybee</a:t>
            </a:r>
            <a:r>
              <a:rPr lang="ko-KR" altLang="en-US"/>
              <a:t>들은 </a:t>
            </a:r>
            <a:r>
              <a:rPr lang="en-US" altLang="ko-KR"/>
              <a:t>Odorant</a:t>
            </a:r>
            <a:r>
              <a:rPr lang="ko-KR" altLang="en-US"/>
              <a:t>와 같은 </a:t>
            </a:r>
            <a:r>
              <a:rPr lang="en-US" altLang="ko-KR"/>
              <a:t>Ligand</a:t>
            </a:r>
            <a:r>
              <a:rPr lang="ko-KR" altLang="en-US"/>
              <a:t>를 통해 </a:t>
            </a:r>
            <a:r>
              <a:rPr lang="en-US" altLang="ko-KR"/>
              <a:t>interactio</a:t>
            </a:r>
            <a:r>
              <a:rPr lang="ko-KR" altLang="en-US"/>
              <a:t>함으로</a:t>
            </a:r>
            <a:r>
              <a:rPr lang="en-US" altLang="ko-KR"/>
              <a:t>, </a:t>
            </a:r>
            <a:r>
              <a:rPr lang="ko-KR" altLang="en-US"/>
              <a:t>이들을 </a:t>
            </a:r>
            <a:r>
              <a:rPr lang="en-US" altLang="ko-KR"/>
              <a:t>social behavior:</a:t>
            </a:r>
            <a:r>
              <a:rPr lang="ko-KR" altLang="en-US"/>
              <a:t> </a:t>
            </a:r>
            <a:r>
              <a:rPr lang="en-US" altLang="ko-KR"/>
              <a:t>Neural signaling</a:t>
            </a:r>
            <a:r>
              <a:rPr lang="ko-KR" altLang="en-US"/>
              <a:t>을 이해하기 위해서는 </a:t>
            </a:r>
            <a:r>
              <a:rPr lang="en-US" altLang="ko-KR"/>
              <a:t>Sensory receptor</a:t>
            </a:r>
            <a:r>
              <a:rPr lang="ko-KR" altLang="en-US"/>
              <a:t>방향으로 접근해야 함</a:t>
            </a:r>
            <a:r>
              <a:rPr lang="en-US" altLang="ko-KR"/>
              <a:t>.</a:t>
            </a:r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9015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Chemoreceptor</a:t>
            </a:r>
            <a:r>
              <a:rPr lang="ko-KR" altLang="en-US"/>
              <a:t>인 </a:t>
            </a:r>
            <a:r>
              <a:rPr lang="en-US" altLang="ko-KR"/>
              <a:t>Sensory receptor</a:t>
            </a:r>
            <a:r>
              <a:rPr lang="ko-KR" altLang="en-US"/>
              <a:t>은 </a:t>
            </a:r>
            <a:r>
              <a:rPr lang="en-US" altLang="ko-KR"/>
              <a:t>Social beahvior</a:t>
            </a:r>
            <a:r>
              <a:rPr lang="ko-KR" altLang="en-US"/>
              <a:t>을 보이는 </a:t>
            </a:r>
            <a:r>
              <a:rPr lang="en-US" altLang="ko-KR"/>
              <a:t>insects</a:t>
            </a:r>
            <a:r>
              <a:rPr lang="ko-KR" altLang="en-US"/>
              <a:t>에서 </a:t>
            </a:r>
            <a:r>
              <a:rPr lang="en-US" altLang="ko-KR"/>
              <a:t>chemical communicatio</a:t>
            </a:r>
            <a:r>
              <a:rPr lang="ko-KR" altLang="en-US"/>
              <a:t>을 통해 </a:t>
            </a:r>
            <a:r>
              <a:rPr lang="en-US" altLang="ko-KR"/>
              <a:t>Colony </a:t>
            </a:r>
            <a:r>
              <a:rPr lang="ko-KR" altLang="en-US"/>
              <a:t>유지</a:t>
            </a:r>
            <a:r>
              <a:rPr lang="en-US" altLang="ko-KR"/>
              <a:t> </a:t>
            </a:r>
            <a:r>
              <a:rPr lang="ko-KR" altLang="en-US"/>
              <a:t>및</a:t>
            </a:r>
            <a:r>
              <a:rPr lang="en-US" altLang="ko-KR"/>
              <a:t> </a:t>
            </a:r>
            <a:r>
              <a:rPr lang="ko-KR" altLang="en-US"/>
              <a:t>협동의 수단으로 이용됩니다</a:t>
            </a:r>
            <a:r>
              <a:rPr lang="en-US" altLang="ko-KR"/>
              <a:t>.</a:t>
            </a:r>
          </a:p>
          <a:p>
            <a:r>
              <a:rPr lang="en-US" altLang="ko-KR"/>
              <a:t>Apis cerana</a:t>
            </a:r>
            <a:r>
              <a:rPr lang="ko-KR" altLang="en-US"/>
              <a:t> </a:t>
            </a:r>
            <a:r>
              <a:rPr lang="en-US" altLang="ko-KR"/>
              <a:t>genome</a:t>
            </a:r>
            <a:r>
              <a:rPr lang="ko-KR" altLang="en-US"/>
              <a:t>에서 </a:t>
            </a:r>
            <a:r>
              <a:rPr lang="en-US" altLang="ko-KR"/>
              <a:t>Sensory receptor</a:t>
            </a:r>
            <a:r>
              <a:rPr lang="ko-KR" altLang="en-US"/>
              <a:t>은</a:t>
            </a:r>
            <a:endParaRPr lang="en-US" altLang="ko-KR"/>
          </a:p>
          <a:p>
            <a:r>
              <a:rPr lang="ko-KR" altLang="en-US"/>
              <a:t>→ </a:t>
            </a:r>
            <a:r>
              <a:rPr lang="en-US" altLang="ko-KR"/>
              <a:t>10 Grs, 119 Ors 10 Irs</a:t>
            </a:r>
            <a:r>
              <a:rPr lang="ko-KR" altLang="en-US"/>
              <a:t>로</a:t>
            </a:r>
            <a:r>
              <a:rPr lang="en-US" altLang="ko-KR"/>
              <a:t> </a:t>
            </a:r>
            <a:r>
              <a:rPr lang="ko-KR" altLang="en-US"/>
              <a:t>특정지어졌다</a:t>
            </a:r>
            <a:r>
              <a:rPr lang="en-US" altLang="ko-KR"/>
              <a:t>.  </a:t>
            </a:r>
          </a:p>
          <a:p>
            <a:endParaRPr lang="en-US" altLang="ko-KR"/>
          </a:p>
          <a:p>
            <a:r>
              <a:rPr lang="en-US" altLang="ko-KR"/>
              <a:t>Apis cerana: 10 Grs, 119 Ors 10 Irs</a:t>
            </a:r>
          </a:p>
          <a:p>
            <a:r>
              <a:rPr lang="en-US" altLang="ko-KR"/>
              <a:t>Apis mellifera: 13 Grs, 119 Ors 10 Irs</a:t>
            </a:r>
          </a:p>
          <a:p>
            <a:r>
              <a:rPr lang="en-US" altLang="ko-KR"/>
              <a:t>Drosophila melanogaster: 68 GRs, </a:t>
            </a:r>
          </a:p>
          <a:p>
            <a:r>
              <a:rPr lang="en-US" altLang="ko-KR"/>
              <a:t>Nasonia vitripennis: 58 GRs (6</a:t>
            </a:r>
            <a:r>
              <a:rPr lang="ko-KR" altLang="en-US"/>
              <a:t>개 </a:t>
            </a:r>
            <a:r>
              <a:rPr lang="en-US" altLang="ko-KR"/>
              <a:t>orthology), </a:t>
            </a:r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/>
              <a:t>Apis cerena</a:t>
            </a:r>
            <a:r>
              <a:rPr lang="ko-KR" altLang="en-US"/>
              <a:t>에서 각 </a:t>
            </a:r>
            <a:r>
              <a:rPr lang="en-US" altLang="ko-KR"/>
              <a:t>Sensory receptor</a:t>
            </a:r>
            <a:r>
              <a:rPr lang="ko-KR" altLang="en-US"/>
              <a:t>이 주로 쓰이는 상황을 살펴보면</a:t>
            </a:r>
            <a:r>
              <a:rPr lang="en-US" altLang="ko-KR"/>
              <a:t>, </a:t>
            </a:r>
            <a:r>
              <a:rPr lang="ko-KR" altLang="en-US"/>
              <a:t>다음과 같다</a:t>
            </a:r>
            <a:r>
              <a:rPr lang="en-US" altLang="ko-KR"/>
              <a:t>.</a:t>
            </a:r>
          </a:p>
          <a:p>
            <a:pPr marL="171450" indent="-171450">
              <a:buFontTx/>
              <a:buChar char="-"/>
            </a:pPr>
            <a:endParaRPr lang="en-US" altLang="ko-KR"/>
          </a:p>
          <a:p>
            <a:pPr marL="171450" indent="-171450">
              <a:buFontTx/>
              <a:buChar char="-"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741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altLang="ko-KR"/>
              <a:t>GR</a:t>
            </a:r>
            <a:r>
              <a:rPr lang="ko-KR" altLang="en-US"/>
              <a:t>과 연관된 </a:t>
            </a:r>
            <a:r>
              <a:rPr lang="en-US" altLang="ko-KR"/>
              <a:t>Apis cerena</a:t>
            </a:r>
            <a:r>
              <a:rPr lang="ko-KR" altLang="en-US"/>
              <a:t>의 특징</a:t>
            </a:r>
            <a:endParaRPr lang="en-US" altLang="ko-KR"/>
          </a:p>
          <a:p>
            <a:pPr marL="228600" indent="-228600">
              <a:buFontTx/>
              <a:buAutoNum type="arabicPeriod"/>
            </a:pPr>
            <a:r>
              <a:rPr lang="en-US" altLang="ko-KR"/>
              <a:t>Flower preference</a:t>
            </a:r>
            <a:r>
              <a:rPr lang="ko-KR" altLang="en-US"/>
              <a:t>에 의해 </a:t>
            </a:r>
            <a:r>
              <a:rPr lang="en-US" altLang="ko-KR"/>
              <a:t>Bitter taste</a:t>
            </a:r>
            <a:r>
              <a:rPr lang="ko-KR" altLang="en-US"/>
              <a:t> 연관 </a:t>
            </a:r>
            <a:r>
              <a:rPr lang="en-US" altLang="ko-KR"/>
              <a:t>GR</a:t>
            </a:r>
            <a:r>
              <a:rPr lang="ko-KR" altLang="en-US"/>
              <a:t>이 퇴화되었음</a:t>
            </a:r>
            <a:r>
              <a:rPr lang="en-US" altLang="ko-KR"/>
              <a:t>. Bitter taste</a:t>
            </a:r>
            <a:r>
              <a:rPr lang="ko-KR" altLang="en-US"/>
              <a:t>와 연관된 </a:t>
            </a:r>
            <a:r>
              <a:rPr lang="en-US" altLang="ko-KR"/>
              <a:t>Orthology</a:t>
            </a:r>
            <a:r>
              <a:rPr lang="ko-KR" altLang="en-US"/>
              <a:t>가 </a:t>
            </a:r>
            <a:r>
              <a:rPr lang="en-US" altLang="ko-KR"/>
              <a:t>identifie</a:t>
            </a:r>
            <a:r>
              <a:rPr lang="ko-KR" altLang="en-US"/>
              <a:t>되지 않았다</a:t>
            </a:r>
            <a:r>
              <a:rPr lang="en-US" altLang="ko-KR"/>
              <a:t>.</a:t>
            </a:r>
          </a:p>
          <a:p>
            <a:pPr marL="228600" indent="-228600">
              <a:buFontTx/>
              <a:buAutoNum type="arabicPeriod"/>
            </a:pPr>
            <a:r>
              <a:rPr lang="ko-KR" altLang="en-US"/>
              <a:t>또 </a:t>
            </a:r>
            <a:r>
              <a:rPr lang="en-US" altLang="ko-KR"/>
              <a:t>Drosophila</a:t>
            </a:r>
            <a:r>
              <a:rPr lang="ko-KR" altLang="en-US"/>
              <a:t>에서의 </a:t>
            </a:r>
            <a:r>
              <a:rPr lang="en-US" altLang="ko-KR"/>
              <a:t>CO2 recpetor</a:t>
            </a:r>
            <a:r>
              <a:rPr lang="ko-KR" altLang="en-US"/>
              <a:t>인 </a:t>
            </a:r>
            <a:r>
              <a:rPr lang="en-US" altLang="ko-KR"/>
              <a:t>GR21a &amp; Gr63a</a:t>
            </a:r>
            <a:r>
              <a:rPr lang="ko-KR" altLang="en-US"/>
              <a:t>의 </a:t>
            </a:r>
            <a:r>
              <a:rPr lang="en-US" altLang="ko-KR"/>
              <a:t>Orthology</a:t>
            </a:r>
            <a:r>
              <a:rPr lang="ko-KR" altLang="en-US"/>
              <a:t>도 없는데</a:t>
            </a:r>
            <a:r>
              <a:rPr lang="en-US" altLang="ko-KR"/>
              <a:t>, </a:t>
            </a:r>
            <a:r>
              <a:rPr lang="ko-KR" altLang="en-US"/>
              <a:t>마찬가지로 퇴화되었다고 생각할 수 있으나 참신한</a:t>
            </a:r>
            <a:r>
              <a:rPr lang="en-US" altLang="ko-KR"/>
              <a:t> molecular mechanimsm</a:t>
            </a:r>
            <a:r>
              <a:rPr lang="ko-KR" altLang="en-US"/>
              <a:t>을 가지도록 진화되었음으로</a:t>
            </a:r>
            <a:r>
              <a:rPr lang="en-US" altLang="ko-KR"/>
              <a:t>, Co2 recognition</a:t>
            </a:r>
            <a:r>
              <a:rPr lang="ko-KR" altLang="en-US"/>
              <a:t>은 다른 방식으로 진행된다</a:t>
            </a:r>
            <a:r>
              <a:rPr lang="en-US" altLang="ko-KR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/>
              <a:t>* Unique to HoneyBee : GR 6,7,9,10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/>
              <a:t>Expression pattern</a:t>
            </a:r>
            <a:r>
              <a:rPr lang="ko-KR" altLang="en-US"/>
              <a:t>을 보면</a:t>
            </a:r>
            <a:r>
              <a:rPr lang="en-US" altLang="ko-KR"/>
              <a:t>, </a:t>
            </a:r>
            <a:r>
              <a:rPr lang="ko-KR" altLang="en-US"/>
              <a:t>노란 </a:t>
            </a:r>
            <a:r>
              <a:rPr lang="en-US" altLang="ko-KR"/>
              <a:t>Box</a:t>
            </a:r>
            <a:r>
              <a:rPr lang="ko-KR" altLang="en-US"/>
              <a:t>의 </a:t>
            </a:r>
            <a:r>
              <a:rPr lang="en-US" altLang="ko-KR"/>
              <a:t>Gr</a:t>
            </a:r>
            <a:r>
              <a:rPr lang="ko-KR" altLang="en-US"/>
              <a:t>은 상대적으로 </a:t>
            </a:r>
            <a:r>
              <a:rPr lang="en-US" altLang="ko-KR"/>
              <a:t>Apis cerana</a:t>
            </a:r>
            <a:r>
              <a:rPr lang="ko-KR" altLang="en-US"/>
              <a:t>에서 더 많이 </a:t>
            </a:r>
            <a:r>
              <a:rPr lang="en-US" altLang="ko-KR"/>
              <a:t>expression</a:t>
            </a:r>
            <a:r>
              <a:rPr lang="ko-KR" altLang="en-US"/>
              <a:t>되는 경향이 있는 것들이며</a:t>
            </a:r>
            <a:r>
              <a:rPr lang="en-US" altLang="ko-KR"/>
              <a:t>, </a:t>
            </a:r>
            <a:r>
              <a:rPr lang="ko-KR" altLang="en-US"/>
              <a:t>초록색 </a:t>
            </a:r>
            <a:r>
              <a:rPr lang="en-US" altLang="ko-KR"/>
              <a:t>Box</a:t>
            </a:r>
            <a:r>
              <a:rPr lang="ko-KR" altLang="en-US"/>
              <a:t>의 </a:t>
            </a:r>
            <a:r>
              <a:rPr lang="en-US" altLang="ko-KR"/>
              <a:t>GR</a:t>
            </a:r>
            <a:r>
              <a:rPr lang="ko-KR" altLang="en-US"/>
              <a:t>은 그 반대이다</a:t>
            </a:r>
          </a:p>
          <a:p>
            <a:endParaRPr lang="en-US" altLang="ko-KR"/>
          </a:p>
          <a:p>
            <a:r>
              <a:rPr lang="ko-KR" altLang="en-US"/>
              <a:t>▶후속연구 방향</a:t>
            </a:r>
            <a:r>
              <a:rPr lang="en-US" altLang="ko-KR"/>
              <a:t>: tongue</a:t>
            </a:r>
            <a:r>
              <a:rPr lang="ko-KR" altLang="en-US"/>
              <a:t>이나 </a:t>
            </a:r>
            <a:r>
              <a:rPr lang="en-US" altLang="ko-KR"/>
              <a:t>legs</a:t>
            </a:r>
            <a:r>
              <a:rPr lang="ko-KR" altLang="en-US"/>
              <a:t>와 같은 </a:t>
            </a:r>
            <a:r>
              <a:rPr lang="en-US" altLang="ko-KR"/>
              <a:t>Appendage</a:t>
            </a:r>
            <a:r>
              <a:rPr lang="ko-KR" altLang="en-US"/>
              <a:t>에서의 </a:t>
            </a:r>
            <a:r>
              <a:rPr lang="en-US" altLang="ko-KR"/>
              <a:t>expression level</a:t>
            </a:r>
            <a:r>
              <a:rPr lang="ko-KR" altLang="en-US"/>
              <a:t>확인 </a:t>
            </a:r>
            <a:r>
              <a:rPr lang="en-US" altLang="ko-KR"/>
              <a:t>&amp; Taste-sensing </a:t>
            </a:r>
            <a:r>
              <a:rPr lang="ko-KR" altLang="en-US"/>
              <a:t>및 내부 조절기작에 대한 기능적인</a:t>
            </a:r>
            <a:r>
              <a:rPr lang="en-US" altLang="ko-KR"/>
              <a:t> studies</a:t>
            </a:r>
            <a:r>
              <a:rPr lang="ko-KR" altLang="en-US"/>
              <a:t>연구가 수행될 필요가 있습니다</a:t>
            </a:r>
            <a:r>
              <a:rPr lang="en-US" altLang="ko-KR"/>
              <a:t>..</a:t>
            </a:r>
          </a:p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3512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: 119 AcORs</a:t>
            </a:r>
            <a:r>
              <a:rPr lang="ko-KR" altLang="en-US"/>
              <a:t>은 </a:t>
            </a:r>
            <a:r>
              <a:rPr lang="en-US" altLang="ko-KR"/>
              <a:t>OR domain</a:t>
            </a:r>
            <a:r>
              <a:rPr lang="ko-KR" altLang="en-US"/>
              <a:t>인 </a:t>
            </a:r>
            <a:r>
              <a:rPr lang="en-US" altLang="ko-KR"/>
              <a:t>few partial sequences</a:t>
            </a:r>
            <a:r>
              <a:rPr lang="ko-KR" altLang="en-US"/>
              <a:t>를 지님을</a:t>
            </a:r>
            <a:r>
              <a:rPr lang="en-US" altLang="ko-KR"/>
              <a:t>, Whole genome sequencing</a:t>
            </a:r>
            <a:r>
              <a:rPr lang="ko-KR" altLang="en-US"/>
              <a:t>을 통해 알아냄</a:t>
            </a:r>
            <a:r>
              <a:rPr lang="en-US" altLang="ko-KR"/>
              <a:t>.</a:t>
            </a:r>
          </a:p>
          <a:p>
            <a:r>
              <a:rPr lang="en-US" altLang="ko-KR"/>
              <a:t>: AcOR</a:t>
            </a:r>
            <a:r>
              <a:rPr lang="ko-KR" altLang="en-US"/>
              <a:t>은 </a:t>
            </a:r>
            <a:r>
              <a:rPr lang="en-US" altLang="ko-KR"/>
              <a:t>Scaffold</a:t>
            </a:r>
            <a:r>
              <a:rPr lang="ko-KR" altLang="en-US"/>
              <a:t>에서 여러군데 처저있지 않고</a:t>
            </a:r>
            <a:r>
              <a:rPr lang="en-US" altLang="ko-KR"/>
              <a:t>, clusterd</a:t>
            </a:r>
            <a:r>
              <a:rPr lang="ko-KR" altLang="en-US"/>
              <a:t>되어 </a:t>
            </a:r>
            <a:r>
              <a:rPr lang="en-US" altLang="ko-KR"/>
              <a:t>few location</a:t>
            </a:r>
            <a:r>
              <a:rPr lang="ko-KR" altLang="en-US"/>
              <a:t>에 모여서 존재</a:t>
            </a:r>
            <a:endParaRPr lang="en-US" altLang="ko-KR"/>
          </a:p>
          <a:p>
            <a:r>
              <a:rPr lang="en-US" altLang="ko-KR"/>
              <a:t>: OR</a:t>
            </a:r>
            <a:r>
              <a:rPr lang="ko-KR" altLang="en-US"/>
              <a:t>이 </a:t>
            </a:r>
            <a:r>
              <a:rPr lang="en-US" altLang="ko-KR"/>
              <a:t>Gr/IR</a:t>
            </a:r>
            <a:r>
              <a:rPr lang="ko-KR" altLang="en-US"/>
              <a:t>에 비해서 수가 많은데</a:t>
            </a:r>
            <a:r>
              <a:rPr lang="en-US" altLang="ko-KR"/>
              <a:t>, </a:t>
            </a:r>
            <a:r>
              <a:rPr lang="ko-KR" altLang="en-US"/>
              <a:t>이는 </a:t>
            </a:r>
            <a:r>
              <a:rPr lang="en-US" altLang="ko-KR"/>
              <a:t>OR</a:t>
            </a:r>
            <a:r>
              <a:rPr lang="ko-KR" altLang="en-US"/>
              <a:t>의 </a:t>
            </a:r>
            <a:r>
              <a:rPr lang="en-US" altLang="ko-KR"/>
              <a:t>paralogs:pheriperal orthologs</a:t>
            </a:r>
            <a:r>
              <a:rPr lang="ko-KR" altLang="en-US"/>
              <a:t>가 많다는 의미로</a:t>
            </a:r>
            <a:r>
              <a:rPr lang="en-US" altLang="ko-KR"/>
              <a:t>, diverse</a:t>
            </a:r>
            <a:r>
              <a:rPr lang="ko-KR" altLang="en-US"/>
              <a:t> </a:t>
            </a:r>
            <a:r>
              <a:rPr lang="en-US" altLang="ko-KR"/>
              <a:t>roles</a:t>
            </a:r>
            <a:r>
              <a:rPr lang="ko-KR" altLang="en-US"/>
              <a:t>을 수행함을 의</a:t>
            </a:r>
            <a:endParaRPr lang="en-US" altLang="ko-KR"/>
          </a:p>
          <a:p>
            <a:endParaRPr lang="en-US" altLang="ko-KR"/>
          </a:p>
          <a:p>
            <a:r>
              <a:rPr lang="en-US" altLang="ko-KR"/>
              <a:t>unique to Honeybee: AcOR21, 38, 40, 45, 56, 58,116 </a:t>
            </a:r>
          </a:p>
          <a:p>
            <a:endParaRPr lang="en-US" altLang="ko-KR"/>
          </a:p>
          <a:p>
            <a:r>
              <a:rPr lang="en-US" altLang="ko-KR"/>
              <a:t>Expression pattern</a:t>
            </a:r>
            <a:r>
              <a:rPr lang="ko-KR" altLang="en-US"/>
              <a:t>을 보면</a:t>
            </a:r>
            <a:r>
              <a:rPr lang="en-US" altLang="ko-KR"/>
              <a:t>, </a:t>
            </a:r>
            <a:r>
              <a:rPr lang="ko-KR" altLang="en-US"/>
              <a:t>노란 </a:t>
            </a:r>
            <a:r>
              <a:rPr lang="en-US" altLang="ko-KR"/>
              <a:t>Box</a:t>
            </a:r>
            <a:r>
              <a:rPr lang="ko-KR" altLang="en-US"/>
              <a:t>의 </a:t>
            </a:r>
            <a:r>
              <a:rPr lang="en-US" altLang="ko-KR"/>
              <a:t>Gr</a:t>
            </a:r>
            <a:r>
              <a:rPr lang="ko-KR" altLang="en-US"/>
              <a:t>은 상대적으로 </a:t>
            </a:r>
            <a:r>
              <a:rPr lang="en-US" altLang="ko-KR"/>
              <a:t>Apis cerana</a:t>
            </a:r>
            <a:r>
              <a:rPr lang="ko-KR" altLang="en-US"/>
              <a:t>에서 더 많이 </a:t>
            </a:r>
            <a:r>
              <a:rPr lang="en-US" altLang="ko-KR"/>
              <a:t>expression</a:t>
            </a:r>
            <a:r>
              <a:rPr lang="ko-KR" altLang="en-US"/>
              <a:t>되는 경향이 있는 것들이며</a:t>
            </a:r>
            <a:r>
              <a:rPr lang="en-US" altLang="ko-KR"/>
              <a:t>, </a:t>
            </a:r>
            <a:r>
              <a:rPr lang="ko-KR" altLang="en-US"/>
              <a:t>초록색 </a:t>
            </a:r>
            <a:r>
              <a:rPr lang="en-US" altLang="ko-KR"/>
              <a:t>Box</a:t>
            </a:r>
            <a:r>
              <a:rPr lang="ko-KR" altLang="en-US"/>
              <a:t>의 </a:t>
            </a:r>
            <a:r>
              <a:rPr lang="en-US" altLang="ko-KR"/>
              <a:t>GR</a:t>
            </a:r>
            <a:r>
              <a:rPr lang="ko-KR" altLang="en-US"/>
              <a:t>은 그 반대이다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후속연구방향</a:t>
            </a:r>
            <a:r>
              <a:rPr lang="en-US" altLang="ko-KR"/>
              <a:t>: functional</a:t>
            </a:r>
            <a:r>
              <a:rPr lang="ko-KR" altLang="en-US"/>
              <a:t> </a:t>
            </a:r>
            <a:r>
              <a:rPr lang="en-US" altLang="ko-KR"/>
              <a:t>identificatio</a:t>
            </a:r>
            <a:r>
              <a:rPr lang="ko-KR" altLang="en-US"/>
              <a:t>을 위해 </a:t>
            </a:r>
            <a:r>
              <a:rPr lang="en-US" altLang="ko-KR"/>
              <a:t>heterologous expression systems</a:t>
            </a:r>
            <a:r>
              <a:rPr lang="ko-KR" altLang="en-US"/>
              <a:t>을 사용 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50646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Drosophila</a:t>
            </a:r>
            <a:r>
              <a:rPr lang="ko-KR" altLang="en-US"/>
              <a:t>로부터 </a:t>
            </a:r>
            <a:r>
              <a:rPr lang="en-US" altLang="ko-KR"/>
              <a:t>identifie</a:t>
            </a:r>
            <a:r>
              <a:rPr lang="ko-KR" altLang="en-US"/>
              <a:t>되었고</a:t>
            </a:r>
            <a:r>
              <a:rPr lang="en-US" altLang="ko-KR"/>
              <a:t>, 2</a:t>
            </a:r>
            <a:r>
              <a:rPr lang="ko-KR" altLang="en-US"/>
              <a:t>가지 </a:t>
            </a:r>
            <a:r>
              <a:rPr lang="en-US" altLang="ko-KR"/>
              <a:t>Subtypes</a:t>
            </a:r>
            <a:r>
              <a:rPr lang="ko-KR" altLang="en-US"/>
              <a:t>이 존재</a:t>
            </a:r>
            <a:endParaRPr lang="en-US" altLang="ko-KR"/>
          </a:p>
          <a:p>
            <a:pPr marL="228600" indent="-228600">
              <a:buAutoNum type="arabicPeriod"/>
            </a:pPr>
            <a:r>
              <a:rPr lang="en-US" altLang="ko-KR"/>
              <a:t>Conversed Antennal Irs [ORs]</a:t>
            </a:r>
          </a:p>
          <a:p>
            <a:pPr marL="0" indent="0">
              <a:buNone/>
            </a:pPr>
            <a:r>
              <a:rPr lang="ko-KR" altLang="en-US"/>
              <a:t>→ </a:t>
            </a:r>
            <a:r>
              <a:rPr lang="en-US" altLang="ko-KR"/>
              <a:t>high conserved orthologs identified</a:t>
            </a:r>
            <a:r>
              <a:rPr lang="ko-KR" altLang="en-US"/>
              <a:t> 이는 </a:t>
            </a:r>
            <a:r>
              <a:rPr lang="en-US" altLang="ko-KR"/>
              <a:t>honeybee</a:t>
            </a:r>
            <a:r>
              <a:rPr lang="ko-KR" altLang="en-US"/>
              <a:t>의 원형조상이 등장한 </a:t>
            </a:r>
            <a:r>
              <a:rPr lang="en-US" altLang="ko-KR"/>
              <a:t>Maya</a:t>
            </a:r>
            <a:r>
              <a:rPr lang="ko-KR" altLang="en-US"/>
              <a:t>시대에도 해당 </a:t>
            </a:r>
            <a:r>
              <a:rPr lang="en-US" altLang="ko-KR"/>
              <a:t>Antennal Irs</a:t>
            </a:r>
            <a:r>
              <a:rPr lang="ko-KR" altLang="en-US"/>
              <a:t>은 특화된채 존재한다는 가설 주장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2. Species-specific divergent Irs [GRs]</a:t>
            </a:r>
            <a:r>
              <a:rPr lang="ko-KR" altLang="en-US"/>
              <a:t>로</a:t>
            </a:r>
            <a:r>
              <a:rPr lang="en-US" altLang="ko-KR"/>
              <a:t>, Ir</a:t>
            </a:r>
            <a:r>
              <a:rPr lang="ko-KR" altLang="en-US"/>
              <a:t>이 모든 </a:t>
            </a:r>
            <a:r>
              <a:rPr lang="en-US" altLang="ko-KR"/>
              <a:t>Sensory receptor</a:t>
            </a:r>
            <a:r>
              <a:rPr lang="ko-KR" altLang="en-US"/>
              <a:t>의 </a:t>
            </a:r>
            <a:r>
              <a:rPr lang="en-US" altLang="ko-KR"/>
              <a:t>orgin</a:t>
            </a:r>
          </a:p>
          <a:p>
            <a:pPr marL="0" indent="0">
              <a:buNone/>
            </a:pPr>
            <a:r>
              <a:rPr lang="ko-KR" altLang="en-US"/>
              <a:t>→  </a:t>
            </a:r>
            <a:r>
              <a:rPr lang="en-US" altLang="ko-KR"/>
              <a:t>Honey specific,</a:t>
            </a:r>
            <a:r>
              <a:rPr lang="ko-KR" altLang="en-US"/>
              <a:t> </a:t>
            </a:r>
            <a:r>
              <a:rPr lang="en-US" altLang="ko-KR"/>
              <a:t>low</a:t>
            </a:r>
            <a:r>
              <a:rPr lang="ko-KR" altLang="en-US"/>
              <a:t> </a:t>
            </a:r>
            <a:r>
              <a:rPr lang="en-US" altLang="ko-KR"/>
              <a:t>similarity</a:t>
            </a:r>
            <a:r>
              <a:rPr lang="ko-KR" altLang="en-US"/>
              <a:t> </a:t>
            </a:r>
            <a:r>
              <a:rPr lang="en-US" altLang="ko-KR"/>
              <a:t>to</a:t>
            </a:r>
            <a:r>
              <a:rPr lang="ko-KR" altLang="en-US"/>
              <a:t> </a:t>
            </a:r>
            <a:r>
              <a:rPr lang="en-US" altLang="ko-KR"/>
              <a:t>orthologs</a:t>
            </a:r>
            <a:r>
              <a:rPr lang="ko-KR" altLang="en-US"/>
              <a:t> </a:t>
            </a:r>
            <a:r>
              <a:rPr lang="en-US" altLang="ko-KR"/>
              <a:t>of</a:t>
            </a:r>
            <a:r>
              <a:rPr lang="ko-KR" altLang="en-US"/>
              <a:t> </a:t>
            </a:r>
            <a:r>
              <a:rPr lang="en-US" altLang="ko-KR"/>
              <a:t>other</a:t>
            </a:r>
            <a:r>
              <a:rPr lang="ko-KR" altLang="en-US"/>
              <a:t> </a:t>
            </a:r>
            <a:r>
              <a:rPr lang="en-US" altLang="ko-KR"/>
              <a:t>insect receptor </a:t>
            </a:r>
          </a:p>
          <a:p>
            <a:pPr marL="0" indent="0">
              <a:buNone/>
            </a:pPr>
            <a:r>
              <a:rPr lang="ko-KR" altLang="en-US"/>
              <a:t>▶ </a:t>
            </a:r>
            <a:r>
              <a:rPr lang="en-US" altLang="ko-KR"/>
              <a:t>IR</a:t>
            </a:r>
            <a:r>
              <a:rPr lang="ko-KR" altLang="en-US"/>
              <a:t>의 응용</a:t>
            </a:r>
            <a:r>
              <a:rPr lang="en-US" altLang="ko-KR"/>
              <a:t>: Species-speiceis recognition, including candidate for cuticular hydrocargon receptors and brood pheromone receptors.</a:t>
            </a:r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/>
              <a:t>특징</a:t>
            </a:r>
            <a:r>
              <a:rPr lang="en-US" altLang="ko-KR"/>
              <a:t>, IR</a:t>
            </a:r>
            <a:r>
              <a:rPr lang="ko-KR" altLang="en-US"/>
              <a:t>의 </a:t>
            </a:r>
            <a:r>
              <a:rPr lang="en-US" altLang="ko-KR"/>
              <a:t>expression</a:t>
            </a:r>
            <a:r>
              <a:rPr lang="ko-KR" altLang="en-US"/>
              <a:t>은 알려져 있지 않으며</a:t>
            </a:r>
            <a:r>
              <a:rPr lang="en-US" altLang="ko-KR"/>
              <a:t>, Honeybee</a:t>
            </a:r>
            <a:r>
              <a:rPr lang="ko-KR" altLang="en-US"/>
              <a:t>에서의 </a:t>
            </a:r>
            <a:r>
              <a:rPr lang="en-US" altLang="ko-KR"/>
              <a:t>Ligand</a:t>
            </a:r>
            <a:r>
              <a:rPr lang="ko-KR" altLang="en-US"/>
              <a:t>역시 모름</a:t>
            </a:r>
            <a:r>
              <a:rPr lang="en-US" altLang="ko-KR"/>
              <a:t>. </a:t>
            </a:r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en-US" altLang="ko-KR"/>
              <a:t>: Apis cerana</a:t>
            </a:r>
            <a:r>
              <a:rPr lang="ko-KR" altLang="en-US"/>
              <a:t>에서 </a:t>
            </a:r>
            <a:r>
              <a:rPr lang="en-US" altLang="ko-KR"/>
              <a:t>Hymenoptera order</a:t>
            </a:r>
            <a:r>
              <a:rPr lang="ko-KR" altLang="en-US"/>
              <a:t>의 </a:t>
            </a:r>
            <a:r>
              <a:rPr lang="en-US" altLang="ko-KR"/>
              <a:t>4spp.</a:t>
            </a:r>
            <a:r>
              <a:rPr lang="ko-KR" altLang="en-US"/>
              <a:t>과 </a:t>
            </a:r>
            <a:r>
              <a:rPr lang="en-US" altLang="ko-KR"/>
              <a:t>Homologs</a:t>
            </a:r>
            <a:r>
              <a:rPr lang="ko-KR" altLang="en-US"/>
              <a:t> </a:t>
            </a:r>
            <a:r>
              <a:rPr lang="en-US" altLang="ko-KR"/>
              <a:t>IR</a:t>
            </a:r>
            <a:r>
              <a:rPr lang="ko-KR" altLang="en-US"/>
              <a:t>이 </a:t>
            </a:r>
            <a:r>
              <a:rPr lang="en-US" altLang="ko-KR"/>
              <a:t>10</a:t>
            </a:r>
            <a:r>
              <a:rPr lang="ko-KR" altLang="en-US"/>
              <a:t>개 </a:t>
            </a:r>
            <a:r>
              <a:rPr lang="en-US" altLang="ko-KR"/>
              <a:t>identified</a:t>
            </a:r>
          </a:p>
          <a:p>
            <a:r>
              <a:rPr lang="en-US" altLang="ko-KR"/>
              <a:t>: D.melanogaster &amp; A.mellifera</a:t>
            </a:r>
            <a:r>
              <a:rPr lang="ko-KR" altLang="en-US"/>
              <a:t>와 </a:t>
            </a:r>
            <a:r>
              <a:rPr lang="en-US" altLang="ko-KR"/>
              <a:t>orthologs</a:t>
            </a:r>
            <a:r>
              <a:rPr lang="ko-KR" altLang="en-US"/>
              <a:t>인 </a:t>
            </a:r>
            <a:r>
              <a:rPr lang="en-US" altLang="ko-KR"/>
              <a:t>conserved IR</a:t>
            </a:r>
            <a:r>
              <a:rPr lang="ko-KR" altLang="en-US"/>
              <a:t>인 </a:t>
            </a:r>
            <a:r>
              <a:rPr lang="en-US" altLang="ko-KR"/>
              <a:t>Ir8a Ir25a, Ir75a, Ir76a, Ir93a</a:t>
            </a:r>
          </a:p>
          <a:p>
            <a:endParaRPr lang="en-US" altLang="ko-KR"/>
          </a:p>
          <a:p>
            <a:endParaRPr lang="en-US" altLang="ko-KR"/>
          </a:p>
          <a:p>
            <a:r>
              <a:rPr lang="ko-KR" altLang="en-US"/>
              <a:t>후속연구 방향</a:t>
            </a:r>
            <a:r>
              <a:rPr lang="en-US" altLang="ko-KR"/>
              <a:t>: function and evolutionary basis for diverisry</a:t>
            </a:r>
            <a:r>
              <a:rPr lang="ko-KR" altLang="en-US"/>
              <a:t>를 연구해야될 필요가 있음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2035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95790B-B5C0-43FA-AE53-EA126B12364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936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전체적인 목차는 다음과 같습니다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ko-KR" altLang="en-US"/>
              <a:t>먼저 </a:t>
            </a:r>
            <a:r>
              <a:rPr lang="en-US" altLang="ko-KR"/>
              <a:t>Apis cerana</a:t>
            </a:r>
            <a:r>
              <a:rPr lang="ko-KR" altLang="en-US"/>
              <a:t>에서의 </a:t>
            </a:r>
            <a:r>
              <a:rPr lang="en-US" altLang="ko-KR"/>
              <a:t>Genome analysis</a:t>
            </a:r>
            <a:r>
              <a:rPr lang="ko-KR" altLang="en-US"/>
              <a:t>의 당위성을 설명한 후</a:t>
            </a:r>
            <a:r>
              <a:rPr lang="en-US" altLang="ko-KR"/>
              <a:t>, Whole genome seuqencing</a:t>
            </a:r>
            <a:r>
              <a:rPr lang="ko-KR" altLang="en-US"/>
              <a:t>의 방식과 분석</a:t>
            </a:r>
            <a:r>
              <a:rPr lang="en-US" altLang="ko-KR"/>
              <a:t>, Comparative study</a:t>
            </a:r>
            <a:r>
              <a:rPr lang="ko-KR" altLang="en-US"/>
              <a:t>를 통한 </a:t>
            </a:r>
            <a:r>
              <a:rPr lang="en-US" altLang="ko-KR"/>
              <a:t>social insects</a:t>
            </a:r>
            <a:r>
              <a:rPr lang="ko-KR" altLang="en-US"/>
              <a:t>의 특징 파악 그리고 </a:t>
            </a:r>
            <a:r>
              <a:rPr lang="en-US" altLang="ko-KR"/>
              <a:t>Apis cerana</a:t>
            </a:r>
            <a:r>
              <a:rPr lang="ko-KR" altLang="en-US"/>
              <a:t>의 </a:t>
            </a:r>
            <a:r>
              <a:rPr lang="en-US" altLang="ko-KR"/>
              <a:t>Sensroy</a:t>
            </a:r>
            <a:r>
              <a:rPr lang="ko-KR" altLang="en-US"/>
              <a:t> </a:t>
            </a:r>
            <a:r>
              <a:rPr lang="en-US" altLang="ko-KR"/>
              <a:t>Orthology</a:t>
            </a:r>
            <a:r>
              <a:rPr lang="ko-KR" altLang="en-US"/>
              <a:t> 순으로 설명해보겟습니다</a:t>
            </a:r>
            <a:r>
              <a:rPr lang="en-US" altLang="ko-KR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824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먼저 </a:t>
            </a:r>
            <a:r>
              <a:rPr lang="en-US" altLang="ko-KR"/>
              <a:t>Apis cerana</a:t>
            </a:r>
            <a:r>
              <a:rPr lang="ko-KR" altLang="en-US"/>
              <a:t>에서의 </a:t>
            </a:r>
            <a:r>
              <a:rPr lang="en-US" altLang="ko-KR"/>
              <a:t>Genome analysi</a:t>
            </a:r>
            <a:r>
              <a:rPr lang="ko-KR" altLang="en-US"/>
              <a:t>의 필요성입니다</a:t>
            </a:r>
            <a:r>
              <a:rPr lang="en-US" altLang="ko-KR"/>
              <a:t>.</a:t>
            </a:r>
          </a:p>
          <a:p>
            <a:r>
              <a:rPr lang="en-US" altLang="ko-KR"/>
              <a:t>Honeybee</a:t>
            </a:r>
            <a:r>
              <a:rPr lang="ko-KR" altLang="en-US"/>
              <a:t>의 </a:t>
            </a:r>
            <a:r>
              <a:rPr lang="en-US" altLang="ko-KR"/>
              <a:t>Apis geus</a:t>
            </a:r>
            <a:r>
              <a:rPr lang="ko-KR" altLang="en-US"/>
              <a:t>는 </a:t>
            </a:r>
            <a:r>
              <a:rPr lang="en-US" altLang="ko-KR"/>
              <a:t>1</a:t>
            </a:r>
            <a:r>
              <a:rPr lang="ko-KR" altLang="en-US"/>
              <a:t>종의 </a:t>
            </a:r>
            <a:r>
              <a:rPr lang="en-US" altLang="ko-KR"/>
              <a:t>Wester</a:t>
            </a:r>
            <a:r>
              <a:rPr lang="ko-KR" altLang="en-US"/>
              <a:t>과 </a:t>
            </a:r>
            <a:r>
              <a:rPr lang="en-US" altLang="ko-KR"/>
              <a:t>8</a:t>
            </a:r>
            <a:r>
              <a:rPr lang="ko-KR" altLang="en-US"/>
              <a:t>종의 </a:t>
            </a:r>
            <a:r>
              <a:rPr lang="en-US" altLang="ko-KR"/>
              <a:t>Asian</a:t>
            </a:r>
            <a:r>
              <a:rPr lang="ko-KR" altLang="en-US"/>
              <a:t>으로 구성되어 있습니다</a:t>
            </a:r>
            <a:r>
              <a:rPr lang="en-US" altLang="ko-KR"/>
              <a:t>. </a:t>
            </a:r>
          </a:p>
          <a:p>
            <a:r>
              <a:rPr lang="ko-KR" altLang="en-US"/>
              <a:t>이번에 </a:t>
            </a:r>
            <a:r>
              <a:rPr lang="en-US" altLang="ko-KR"/>
              <a:t>review</a:t>
            </a:r>
            <a:r>
              <a:rPr lang="ko-KR" altLang="en-US"/>
              <a:t>할 논문에는 그중 </a:t>
            </a:r>
            <a:r>
              <a:rPr lang="en-US" altLang="ko-KR"/>
              <a:t>Apis cerena</a:t>
            </a:r>
            <a:r>
              <a:rPr lang="ko-KR" altLang="en-US"/>
              <a:t>를 대상으로 삼고 있는데</a:t>
            </a:r>
            <a:r>
              <a:rPr lang="en-US" altLang="ko-KR"/>
              <a:t>, </a:t>
            </a:r>
            <a:r>
              <a:rPr lang="ko-KR" altLang="en-US"/>
              <a:t>그 이유는 아래의 </a:t>
            </a:r>
            <a:r>
              <a:rPr lang="en-US" altLang="ko-KR"/>
              <a:t>3</a:t>
            </a:r>
            <a:r>
              <a:rPr lang="ko-KR" altLang="en-US"/>
              <a:t>가지로 요약을 할 수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pPr marL="228600" indent="-228600">
              <a:buAutoNum type="arabicPeriod"/>
            </a:pPr>
            <a:r>
              <a:rPr lang="en-US" altLang="ko-KR"/>
              <a:t>Social behavior : Honeybee</a:t>
            </a:r>
            <a:r>
              <a:rPr lang="ko-KR" altLang="en-US"/>
              <a:t>는 </a:t>
            </a:r>
            <a:r>
              <a:rPr lang="en-US" altLang="ko-KR"/>
              <a:t>social behavior</a:t>
            </a:r>
            <a:r>
              <a:rPr lang="ko-KR" altLang="en-US"/>
              <a:t>를 하는 </a:t>
            </a:r>
            <a:r>
              <a:rPr lang="en-US" altLang="ko-KR"/>
              <a:t>insects</a:t>
            </a:r>
            <a:r>
              <a:rPr lang="ko-KR" altLang="en-US"/>
              <a:t>로</a:t>
            </a:r>
            <a:r>
              <a:rPr lang="en-US" altLang="ko-KR"/>
              <a:t>, Olfacotry</a:t>
            </a:r>
            <a:r>
              <a:rPr lang="ko-KR" altLang="en-US"/>
              <a:t>를 통해 </a:t>
            </a:r>
            <a:r>
              <a:rPr lang="en-US" altLang="ko-KR"/>
              <a:t>communiation</a:t>
            </a:r>
            <a:r>
              <a:rPr lang="ko-KR" altLang="en-US"/>
              <a:t>을 하기때문에 훌륭한 </a:t>
            </a:r>
            <a:r>
              <a:rPr lang="en-US" altLang="ko-KR" sz="1200" kern="100" spc="0">
                <a:solidFill>
                  <a:srgbClr val="000000"/>
                </a:solidFill>
                <a:effectLst/>
                <a:latin typeface="+mj-lt"/>
              </a:rPr>
              <a:t>Molecular &amp; neural mechanism</a:t>
            </a:r>
            <a:r>
              <a:rPr lang="ko-KR" altLang="en-US" sz="1200" kern="100">
                <a:solidFill>
                  <a:srgbClr val="000000"/>
                </a:solidFill>
                <a:latin typeface="+mj-lt"/>
                <a:ea typeface="함초롬바탕" panose="02030604000101010101" pitchFamily="18" charset="-127"/>
              </a:rPr>
              <a:t>의</a:t>
            </a:r>
            <a:r>
              <a:rPr lang="ko-KR" altLang="en-US" sz="1200" kern="100" spc="0">
                <a:solidFill>
                  <a:srgbClr val="000000"/>
                </a:solidFill>
                <a:effectLst/>
                <a:latin typeface="+mj-lt"/>
                <a:ea typeface="함초롬바탕" panose="02030604000101010101" pitchFamily="18" charset="-127"/>
              </a:rPr>
              <a:t>  </a:t>
            </a:r>
            <a:r>
              <a:rPr lang="en-US" altLang="ko-KR" sz="1200" kern="100" spc="0">
                <a:solidFill>
                  <a:srgbClr val="000000"/>
                </a:solidFill>
                <a:effectLst/>
                <a:latin typeface="+mj-lt"/>
              </a:rPr>
              <a:t>Model system</a:t>
            </a:r>
          </a:p>
          <a:p>
            <a:pPr marL="228600" indent="-228600">
              <a:buAutoNum type="arabicPeriod"/>
            </a:pPr>
            <a:r>
              <a:rPr lang="ko-KR" altLang="en-US"/>
              <a:t>꿀벌의 생산성 입니다</a:t>
            </a:r>
            <a:r>
              <a:rPr lang="en-US" altLang="ko-KR"/>
              <a:t>. </a:t>
            </a:r>
            <a:r>
              <a:rPr lang="ko-KR" altLang="en-US"/>
              <a:t>화분 매개체로서 농업에서 막대한 이익을 가져다주는 </a:t>
            </a:r>
            <a:r>
              <a:rPr lang="en-US" altLang="ko-KR"/>
              <a:t>organism</a:t>
            </a:r>
            <a:r>
              <a:rPr lang="ko-KR" altLang="en-US"/>
              <a:t>이기 때문에</a:t>
            </a:r>
            <a:r>
              <a:rPr lang="en-US" altLang="ko-KR"/>
              <a:t>, </a:t>
            </a:r>
            <a:r>
              <a:rPr lang="ko-KR" altLang="en-US"/>
              <a:t>경제적 이득을 위해 연구가 될 필요가 있습니다</a:t>
            </a:r>
            <a:r>
              <a:rPr lang="en-US" altLang="ko-KR"/>
              <a:t>. </a:t>
            </a:r>
          </a:p>
          <a:p>
            <a:r>
              <a:rPr lang="en-US" altLang="ko-KR"/>
              <a:t>3. Western &amp; Asian honeybe</a:t>
            </a:r>
            <a:r>
              <a:rPr lang="ko-KR" altLang="en-US"/>
              <a:t>사이에 다양한 생물학적 특성의 차이입니다</a:t>
            </a:r>
            <a:r>
              <a:rPr lang="en-US" altLang="ko-KR"/>
              <a:t>. </a:t>
            </a:r>
            <a:r>
              <a:rPr lang="ko-KR" altLang="en-US"/>
              <a:t>이 논문이 쓰인 시점에서는 </a:t>
            </a:r>
            <a:r>
              <a:rPr lang="en-US" altLang="ko-KR"/>
              <a:t>Apis mellifera</a:t>
            </a:r>
            <a:r>
              <a:rPr lang="ko-KR" altLang="en-US"/>
              <a:t>에 대한 연구가 상대적으로 많이 진행되었으며</a:t>
            </a:r>
            <a:r>
              <a:rPr lang="en-US" altLang="ko-KR"/>
              <a:t>, </a:t>
            </a:r>
            <a:r>
              <a:rPr lang="ko-KR" altLang="en-US"/>
              <a:t>국내 자생종인 </a:t>
            </a:r>
            <a:r>
              <a:rPr lang="en-US" altLang="ko-KR"/>
              <a:t>Apis cerana</a:t>
            </a:r>
            <a:r>
              <a:rPr lang="ko-KR" altLang="en-US"/>
              <a:t>에 대한 </a:t>
            </a:r>
            <a:r>
              <a:rPr lang="en-US" altLang="ko-KR"/>
              <a:t>data</a:t>
            </a:r>
            <a:r>
              <a:rPr lang="ko-KR" altLang="en-US"/>
              <a:t>는 많이 부족했기 때문에</a:t>
            </a:r>
            <a:r>
              <a:rPr lang="en-US" altLang="ko-KR"/>
              <a:t>, </a:t>
            </a:r>
            <a:r>
              <a:rPr lang="ko-KR" altLang="en-US"/>
              <a:t> </a:t>
            </a:r>
            <a:r>
              <a:rPr lang="en-US" altLang="ko-KR"/>
              <a:t>Biodiversity </a:t>
            </a:r>
            <a:r>
              <a:rPr lang="ko-KR" altLang="en-US"/>
              <a:t>유지하기 위해 해당 </a:t>
            </a:r>
            <a:r>
              <a:rPr lang="en-US" altLang="ko-KR"/>
              <a:t>species</a:t>
            </a:r>
            <a:r>
              <a:rPr lang="ko-KR" altLang="en-US"/>
              <a:t>에 대한 연구는 필요하였습니다</a:t>
            </a:r>
            <a:r>
              <a:rPr lang="en-US" altLang="ko-KR"/>
              <a:t>. </a:t>
            </a:r>
          </a:p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355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  <a:p>
            <a:r>
              <a:rPr lang="ko-KR" altLang="en-US"/>
              <a:t>표는 </a:t>
            </a:r>
            <a:r>
              <a:rPr lang="en-US" altLang="ko-KR"/>
              <a:t>Apis cerana</a:t>
            </a:r>
            <a:r>
              <a:rPr lang="ko-KR" altLang="en-US"/>
              <a:t>와 </a:t>
            </a:r>
            <a:r>
              <a:rPr lang="en-US" altLang="ko-KR"/>
              <a:t>mellifera</a:t>
            </a:r>
            <a:r>
              <a:rPr lang="ko-KR" altLang="en-US"/>
              <a:t>의 </a:t>
            </a:r>
            <a:r>
              <a:rPr lang="en-US" altLang="ko-KR"/>
              <a:t>Biological traits</a:t>
            </a:r>
            <a:r>
              <a:rPr lang="ko-KR" altLang="en-US"/>
              <a:t>를 비교하고 있습니다</a:t>
            </a:r>
            <a:r>
              <a:rPr lang="en-US" altLang="ko-KR"/>
              <a:t>. </a:t>
            </a:r>
          </a:p>
          <a:p>
            <a:endParaRPr lang="en-US" altLang="ko-KR"/>
          </a:p>
          <a:p>
            <a:r>
              <a:rPr lang="ko-KR" altLang="en-US"/>
              <a:t>상대적으로 </a:t>
            </a:r>
            <a:r>
              <a:rPr lang="en-US" altLang="ko-KR"/>
              <a:t>Cerana</a:t>
            </a:r>
            <a:r>
              <a:rPr lang="ko-KR" altLang="en-US"/>
              <a:t>가 더 </a:t>
            </a:r>
            <a:r>
              <a:rPr lang="en-US" altLang="ko-KR"/>
              <a:t>wasp: </a:t>
            </a:r>
            <a:r>
              <a:rPr lang="ko-KR" altLang="en-US"/>
              <a:t>말벌등에 대해 더 </a:t>
            </a:r>
            <a:r>
              <a:rPr lang="en-US" altLang="ko-KR"/>
              <a:t>Social behavior</a:t>
            </a:r>
            <a:r>
              <a:rPr lang="ko-KR" altLang="en-US"/>
              <a:t>을 보임으로 더 적절한 </a:t>
            </a:r>
            <a:r>
              <a:rPr lang="en-US" altLang="ko-KR"/>
              <a:t>molecular &amp; neural mechanism  model</a:t>
            </a:r>
            <a:r>
              <a:rPr lang="ko-KR" altLang="en-US"/>
              <a:t>임을 알 수 있고</a:t>
            </a:r>
            <a:r>
              <a:rPr lang="en-US" altLang="ko-KR"/>
              <a:t>,</a:t>
            </a:r>
          </a:p>
          <a:p>
            <a:r>
              <a:rPr lang="ko-KR" altLang="en-US"/>
              <a:t>활동하는 온도 범위는 더 낮음으로 기후문제가 심각한 요즘 </a:t>
            </a:r>
            <a:r>
              <a:rPr lang="en-US" altLang="ko-KR"/>
              <a:t>CCD</a:t>
            </a:r>
            <a:r>
              <a:rPr lang="ko-KR" altLang="en-US"/>
              <a:t>에 대응하여 </a:t>
            </a:r>
            <a:r>
              <a:rPr lang="en-US" altLang="ko-KR"/>
              <a:t>Biodiveristy </a:t>
            </a:r>
            <a:r>
              <a:rPr lang="ko-KR" altLang="en-US"/>
              <a:t>위한 연구가 필요함을 다시한 번 확인할 수 있습니다</a:t>
            </a:r>
            <a:r>
              <a:rPr lang="en-US" altLang="ko-KR"/>
              <a:t>.</a:t>
            </a:r>
            <a:endParaRPr lang="ko-KR" altLang="en-US"/>
          </a:p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820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Library preperation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spc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: Subject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로부터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extract DNA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로부터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 libraries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로 만들었는데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,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이의 목적은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further study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에서 흥미있는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fragment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가 있을 시 연구자가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Identify &amp; isolate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할 수 있음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.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이를 위해서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각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DNA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fragmen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에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Adaptor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라는 짧은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seq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 붙은것이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library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의 특징인데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,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Adaptor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은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prime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이자 고유한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seq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을  지니고 있어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,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증폭할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DNA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에서 특정한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Seq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을 추가적으로 생성할 수 있음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.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 추가된 고유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seq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를 조회함으로써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,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 이름대로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도서관과 같은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역할을 수행할 수 있게 됩니다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또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Illumina seqeucing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에서는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 이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Adaptor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가 있어야지 장비가 인식을 할 수 있습니다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.</a:t>
            </a: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/>
              <a:t>Table 2</a:t>
            </a:r>
            <a:r>
              <a:rPr lang="ko-KR" altLang="en-US"/>
              <a:t>는 </a:t>
            </a:r>
            <a:r>
              <a:rPr lang="en-US" altLang="ko-KR"/>
              <a:t>NGS Library</a:t>
            </a:r>
            <a:r>
              <a:rPr lang="ko-KR" altLang="en-US"/>
              <a:t>의 구축 정보입니다</a:t>
            </a:r>
            <a:r>
              <a:rPr lang="en-US" altLang="ko-KR"/>
              <a:t>.</a:t>
            </a:r>
          </a:p>
          <a:p>
            <a:r>
              <a:rPr lang="en-US" altLang="ko-KR"/>
              <a:t>500/3/10kb</a:t>
            </a:r>
            <a:r>
              <a:rPr lang="ko-KR" altLang="en-US"/>
              <a:t>의 </a:t>
            </a:r>
            <a:r>
              <a:rPr lang="en-US" altLang="ko-KR"/>
              <a:t>3</a:t>
            </a:r>
            <a:r>
              <a:rPr lang="ko-KR" altLang="en-US"/>
              <a:t>가지 </a:t>
            </a:r>
            <a:r>
              <a:rPr lang="en-US" altLang="ko-KR"/>
              <a:t>Type</a:t>
            </a:r>
            <a:r>
              <a:rPr lang="ko-KR" altLang="en-US"/>
              <a:t>의 </a:t>
            </a:r>
            <a:r>
              <a:rPr lang="en-US" altLang="ko-KR"/>
              <a:t>lengt</a:t>
            </a:r>
            <a:r>
              <a:rPr lang="ko-KR" altLang="en-US"/>
              <a:t>로 </a:t>
            </a:r>
            <a:r>
              <a:rPr lang="en-US" altLang="ko-KR"/>
              <a:t>fragment</a:t>
            </a:r>
            <a:r>
              <a:rPr lang="ko-KR" altLang="en-US"/>
              <a:t>를 나눠둔 것을 알 수 있습니다</a:t>
            </a:r>
            <a:r>
              <a:rPr lang="en-US" altLang="ko-KR"/>
              <a:t>.</a:t>
            </a:r>
          </a:p>
          <a:p>
            <a:r>
              <a:rPr lang="en-US" altLang="ko-KR"/>
              <a:t>Filtered data</a:t>
            </a:r>
            <a:r>
              <a:rPr lang="ko-KR" altLang="en-US"/>
              <a:t>는 한번 겹치는 것들을 정제한 것으로 </a:t>
            </a:r>
            <a:r>
              <a:rPr lang="en-US" altLang="ko-KR"/>
              <a:t>lengt</a:t>
            </a:r>
            <a:r>
              <a:rPr lang="ko-KR" altLang="en-US"/>
              <a:t>가 확 줄은 것을 볼 수 있고</a:t>
            </a:r>
            <a:r>
              <a:rPr lang="en-US" altLang="ko-KR"/>
              <a:t>, Sequence coverag</a:t>
            </a:r>
            <a:r>
              <a:rPr lang="ko-KR" altLang="en-US"/>
              <a:t>는 유전체의 </a:t>
            </a:r>
            <a:r>
              <a:rPr lang="en-US" altLang="ko-KR"/>
              <a:t>Specific</a:t>
            </a:r>
            <a:r>
              <a:rPr lang="ko-KR" altLang="en-US"/>
              <a:t>한 </a:t>
            </a:r>
            <a:r>
              <a:rPr lang="en-US" altLang="ko-KR"/>
              <a:t>Region</a:t>
            </a:r>
            <a:r>
              <a:rPr lang="ko-KR" altLang="en-US"/>
              <a:t>이 </a:t>
            </a:r>
            <a:r>
              <a:rPr lang="en-US" altLang="ko-KR"/>
              <a:t>Sequecning</a:t>
            </a:r>
            <a:r>
              <a:rPr lang="ko-KR" altLang="en-US"/>
              <a:t>된 횟수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953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②번째는 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Cluster generation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입니다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.</a:t>
            </a:r>
            <a:endParaRPr lang="ko-KR" altLang="en-US" sz="1800" kern="100" spc="0">
              <a:solidFill>
                <a:srgbClr val="000000"/>
              </a:solidFill>
              <a:effectLst/>
            </a:endParaRP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: PCR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단계라고 생각하면 이해하기 쉬운데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, Illumina Sequencing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은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Flow Cell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이라는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line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을 사용함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.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Flow Cell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에는 아까 언급되었던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Adaptor prime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가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5’,3’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두 방향 모두 붙어있는데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,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여기에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library preperation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을 마친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, Adaptor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가 붙어있는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ssDNA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를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Droppig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해줍니다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. </a:t>
            </a: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그러면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,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Adaptor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부분의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seq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은 서로 상보적이기 때문에 다음과 같이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Bond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가 형성되고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,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뿌려준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DNA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를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Template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로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, Flow cell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의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Seq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로부터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Extension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 생성된다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.</a:t>
            </a: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이때 반대편 끝에도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Adaptor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가 붙어 있기 때문에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,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다음과 같은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Bride amplicaftion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 일어날 수 있으며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, Sequencing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을 하기 위해서는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Cutting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해 줄 필요가 있습니다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.</a:t>
            </a: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이 상태를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반복하게 되면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, ssDNA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로부터 비롯된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Clonal fragment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가 쌓여서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Cluster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가 생성됩니다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.</a:t>
            </a:r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/>
              <a:t>3</a:t>
            </a:r>
            <a:r>
              <a:rPr lang="ko-KR" altLang="en-US"/>
              <a:t>번째 단계는 </a:t>
            </a:r>
            <a:r>
              <a:rPr lang="en-US" altLang="ko-KR"/>
              <a:t>Sequencing</a:t>
            </a:r>
            <a:r>
              <a:rPr lang="ko-KR" altLang="en-US"/>
              <a:t>입니다</a:t>
            </a:r>
            <a:r>
              <a:rPr lang="en-US" altLang="ko-KR"/>
              <a:t>.</a:t>
            </a:r>
          </a:p>
          <a:p>
            <a:r>
              <a:rPr lang="ko-KR" altLang="en-US"/>
              <a:t>합성된 </a:t>
            </a:r>
            <a:r>
              <a:rPr lang="en-US" altLang="ko-KR"/>
              <a:t>ssDNA fragmen</a:t>
            </a:r>
            <a:r>
              <a:rPr lang="ko-KR" altLang="en-US"/>
              <a:t>는 이제</a:t>
            </a:r>
            <a:r>
              <a:rPr lang="en-US" altLang="ko-KR"/>
              <a:t>, </a:t>
            </a:r>
            <a:r>
              <a:rPr lang="ko-KR" altLang="en-US"/>
              <a:t>그 각각의 </a:t>
            </a:r>
            <a:r>
              <a:rPr lang="en-US" altLang="ko-KR"/>
              <a:t>base</a:t>
            </a:r>
            <a:r>
              <a:rPr lang="ko-KR" altLang="en-US"/>
              <a:t>가 어떻게 배열되었는지 </a:t>
            </a:r>
            <a:r>
              <a:rPr lang="en-US" altLang="ko-KR"/>
              <a:t>reading</a:t>
            </a:r>
            <a:r>
              <a:rPr lang="ko-KR" altLang="en-US"/>
              <a:t>필요가 있습니다</a:t>
            </a:r>
            <a:r>
              <a:rPr lang="en-US" altLang="ko-KR"/>
              <a:t>. </a:t>
            </a:r>
            <a:r>
              <a:rPr lang="ko-KR" altLang="en-US"/>
              <a:t>이는 각기 다른 색의 </a:t>
            </a:r>
            <a:r>
              <a:rPr lang="en-US" altLang="ko-KR"/>
              <a:t>Fluorsence</a:t>
            </a:r>
            <a:r>
              <a:rPr lang="ko-KR" altLang="en-US"/>
              <a:t>로 표지된 </a:t>
            </a:r>
            <a:r>
              <a:rPr lang="en-US" altLang="ko-KR"/>
              <a:t>A,T,G,C</a:t>
            </a:r>
            <a:r>
              <a:rPr lang="ko-KR" altLang="en-US"/>
              <a:t>가 단순하게  </a:t>
            </a:r>
            <a:r>
              <a:rPr lang="en-US" altLang="ko-KR"/>
              <a:t>fragmen</a:t>
            </a:r>
            <a:r>
              <a:rPr lang="ko-KR" altLang="en-US"/>
              <a:t>에 하나씩 </a:t>
            </a:r>
            <a:r>
              <a:rPr lang="en-US" altLang="ko-KR"/>
              <a:t>nt</a:t>
            </a:r>
            <a:r>
              <a:rPr lang="ko-KR" altLang="en-US"/>
              <a:t>를 붙어가면서 진행됩니다</a:t>
            </a:r>
            <a:r>
              <a:rPr lang="en-US" altLang="ko-KR"/>
              <a:t>. </a:t>
            </a:r>
            <a:r>
              <a:rPr lang="ko-KR" altLang="en-US"/>
              <a:t>이때</a:t>
            </a:r>
            <a:r>
              <a:rPr lang="en-US" altLang="ko-KR"/>
              <a:t> </a:t>
            </a:r>
            <a:r>
              <a:rPr lang="ko-KR" altLang="en-US"/>
              <a:t>발생하는</a:t>
            </a:r>
            <a:r>
              <a:rPr lang="en-US" altLang="ko-KR"/>
              <a:t> </a:t>
            </a:r>
            <a:r>
              <a:rPr lang="ko-KR" altLang="en-US"/>
              <a:t>빛</a:t>
            </a:r>
            <a:r>
              <a:rPr lang="en-US" altLang="ko-KR"/>
              <a:t>, </a:t>
            </a:r>
            <a:r>
              <a:rPr lang="ko-KR" altLang="en-US"/>
              <a:t>즉 </a:t>
            </a:r>
            <a:r>
              <a:rPr lang="en-US" altLang="ko-KR"/>
              <a:t>Peak</a:t>
            </a:r>
            <a:r>
              <a:rPr lang="ko-KR" altLang="en-US"/>
              <a:t>의 간격</a:t>
            </a:r>
            <a:r>
              <a:rPr lang="en-US" altLang="ko-KR"/>
              <a:t>, </a:t>
            </a:r>
            <a:r>
              <a:rPr lang="ko-KR" altLang="en-US"/>
              <a:t>높이</a:t>
            </a:r>
            <a:r>
              <a:rPr lang="en-US" altLang="ko-KR"/>
              <a:t>, </a:t>
            </a:r>
            <a:r>
              <a:rPr lang="ko-KR" altLang="en-US"/>
              <a:t>변화</a:t>
            </a:r>
            <a:r>
              <a:rPr lang="en-US" altLang="ko-KR"/>
              <a:t>, </a:t>
            </a:r>
            <a:r>
              <a:rPr lang="ko-KR" altLang="en-US"/>
              <a:t>상대적 비율에 근건하여 </a:t>
            </a:r>
            <a:r>
              <a:rPr lang="en-US" altLang="ko-KR"/>
              <a:t>seqenc</a:t>
            </a:r>
            <a:r>
              <a:rPr lang="ko-KR" altLang="en-US"/>
              <a:t> </a:t>
            </a:r>
            <a:r>
              <a:rPr lang="en-US" altLang="ko-KR"/>
              <a:t>reading</a:t>
            </a:r>
            <a:r>
              <a:rPr lang="ko-KR" altLang="en-US"/>
              <a:t>이 진행됩니다</a:t>
            </a:r>
            <a:r>
              <a:rPr lang="en-US" altLang="ko-KR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그런데 약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150~200bp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가 넘어가면 점차 빛이 약해짐으로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,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정확도를 위해서는 다시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2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번 단계에서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Bride amplification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을 통해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fragment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를 얻은 후 마저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sequencing</a:t>
            </a:r>
            <a:r>
              <a:rPr lang="ko-KR" altLang="en-US" sz="18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한다고 한다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.</a:t>
            </a:r>
            <a:endParaRPr lang="ko-KR" altLang="en-US" sz="1800" kern="100" spc="0">
              <a:solidFill>
                <a:srgbClr val="000000"/>
              </a:solidFill>
              <a:effectLst/>
            </a:endParaRPr>
          </a:p>
          <a:p>
            <a:endParaRPr lang="en-US" altLang="ko-KR"/>
          </a:p>
          <a:p>
            <a:r>
              <a:rPr lang="ko-KR" altLang="en-US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162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그래서</a:t>
            </a:r>
            <a:r>
              <a:rPr lang="en-US" altLang="ko-KR"/>
              <a:t>, </a:t>
            </a:r>
            <a:r>
              <a:rPr lang="ko-KR" altLang="en-US"/>
              <a:t>이제 </a:t>
            </a:r>
            <a:r>
              <a:rPr lang="en-US" altLang="ko-KR"/>
              <a:t>Reading</a:t>
            </a:r>
            <a:r>
              <a:rPr lang="ko-KR" altLang="en-US"/>
              <a:t>완료된 </a:t>
            </a:r>
            <a:r>
              <a:rPr lang="en-US" altLang="ko-KR"/>
              <a:t>Sequence</a:t>
            </a:r>
            <a:r>
              <a:rPr lang="ko-KR" altLang="en-US"/>
              <a:t>를 </a:t>
            </a:r>
            <a:r>
              <a:rPr lang="en-US" altLang="ko-KR"/>
              <a:t>Assembly</a:t>
            </a:r>
            <a:r>
              <a:rPr lang="ko-KR" altLang="en-US"/>
              <a:t>해야하는데</a:t>
            </a:r>
            <a:r>
              <a:rPr lang="en-US" altLang="ko-KR"/>
              <a:t>, </a:t>
            </a:r>
            <a:r>
              <a:rPr lang="ko-KR" altLang="en-US"/>
              <a:t>그 원리는 간단합니다</a:t>
            </a:r>
            <a:r>
              <a:rPr lang="en-US" altLang="ko-KR"/>
              <a:t>.</a:t>
            </a:r>
          </a:p>
          <a:p>
            <a:r>
              <a:rPr lang="ko-KR" altLang="en-US"/>
              <a:t>겹치는 부분을 중점으로 계속 겹쳐가면서 하나의 </a:t>
            </a:r>
            <a:r>
              <a:rPr lang="en-US" altLang="ko-KR"/>
              <a:t>chromosome</a:t>
            </a:r>
            <a:r>
              <a:rPr lang="ko-KR" altLang="en-US"/>
              <a:t>을 생성하면됩니다</a:t>
            </a:r>
            <a:r>
              <a:rPr lang="en-US" altLang="ko-KR"/>
              <a:t>.</a:t>
            </a:r>
          </a:p>
          <a:p>
            <a:r>
              <a:rPr lang="ko-KR" altLang="en-US"/>
              <a:t>이렇게 </a:t>
            </a:r>
            <a:r>
              <a:rPr lang="en-US" altLang="ko-KR"/>
              <a:t>Assembly</a:t>
            </a:r>
            <a:r>
              <a:rPr lang="ko-KR" altLang="en-US"/>
              <a:t>까지 하게되면</a:t>
            </a:r>
            <a:r>
              <a:rPr lang="en-US" altLang="ko-KR"/>
              <a:t> Sequencing</a:t>
            </a:r>
            <a:r>
              <a:rPr lang="ko-KR" altLang="en-US"/>
              <a:t>이 마무리 되는데</a:t>
            </a:r>
            <a:r>
              <a:rPr lang="en-US" altLang="ko-KR"/>
              <a:t>, </a:t>
            </a:r>
            <a:r>
              <a:rPr lang="ko-KR" altLang="en-US"/>
              <a:t>이 과정에서 적절치 못한 것들이 섞여 있음으로 추가적으로 해줘야 할 것이 존재합니다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/>
              <a:t>Whole genome sequencing DNA</a:t>
            </a:r>
            <a:r>
              <a:rPr lang="ko-KR" altLang="en-US"/>
              <a:t>를 한 것임으로</a:t>
            </a:r>
            <a:r>
              <a:rPr lang="en-US" altLang="ko-KR"/>
              <a:t>, </a:t>
            </a:r>
            <a:r>
              <a:rPr lang="ko-KR" altLang="en-US"/>
              <a:t>어디까지나 </a:t>
            </a:r>
            <a:r>
              <a:rPr lang="en-US" altLang="ko-KR"/>
              <a:t>exon &amp; intron</a:t>
            </a:r>
            <a:r>
              <a:rPr lang="ko-KR" altLang="en-US"/>
              <a:t>이 섞혀 있는 상태</a:t>
            </a:r>
            <a:r>
              <a:rPr lang="en-US" altLang="ko-KR"/>
              <a:t>. </a:t>
            </a:r>
            <a:r>
              <a:rPr lang="ko-KR" altLang="en-US"/>
              <a:t>그리고 단순히 서열을 어느정도 아는 </a:t>
            </a:r>
            <a:r>
              <a:rPr lang="en-US" altLang="ko-KR"/>
              <a:t>bp</a:t>
            </a:r>
            <a:r>
              <a:rPr lang="ko-KR" altLang="en-US"/>
              <a:t>가 배열되어있는 상태</a:t>
            </a:r>
            <a:endParaRPr lang="en-US" altLang="ko-KR"/>
          </a:p>
          <a:p>
            <a:r>
              <a:rPr lang="ko-KR" altLang="en-US"/>
              <a:t>따라서 우리는 </a:t>
            </a:r>
            <a:r>
              <a:rPr lang="en-US" altLang="ko-KR"/>
              <a:t>RNA sequencin</a:t>
            </a:r>
            <a:r>
              <a:rPr lang="ko-KR" altLang="en-US"/>
              <a:t>이 된 </a:t>
            </a:r>
            <a:r>
              <a:rPr lang="en-US" altLang="ko-KR"/>
              <a:t>Ref Seq</a:t>
            </a:r>
            <a:r>
              <a:rPr lang="ko-KR" altLang="en-US"/>
              <a:t>와 대조를 해주게 됨</a:t>
            </a:r>
            <a:r>
              <a:rPr lang="en-US" altLang="ko-KR"/>
              <a:t>.</a:t>
            </a:r>
          </a:p>
          <a:p>
            <a:r>
              <a:rPr lang="en-US" altLang="ko-KR"/>
              <a:t>Ref sequencig</a:t>
            </a:r>
            <a:r>
              <a:rPr lang="ko-KR" altLang="en-US"/>
              <a:t>은 </a:t>
            </a:r>
            <a:r>
              <a:rPr lang="en-US" altLang="ko-KR"/>
              <a:t>mRNA</a:t>
            </a:r>
            <a:r>
              <a:rPr lang="ko-KR" altLang="en-US"/>
              <a:t>상태이므로</a:t>
            </a:r>
            <a:r>
              <a:rPr lang="en-US" altLang="ko-KR"/>
              <a:t>,Exon </a:t>
            </a:r>
            <a:r>
              <a:rPr lang="ko-KR" altLang="en-US"/>
              <a:t>만이 존재함 때문에 </a:t>
            </a:r>
            <a:r>
              <a:rPr lang="en-US" altLang="ko-KR"/>
              <a:t>Apis cerana</a:t>
            </a:r>
            <a:r>
              <a:rPr lang="ko-KR" altLang="en-US"/>
              <a:t>와의 비교를 통해 </a:t>
            </a:r>
            <a:r>
              <a:rPr lang="en-US" altLang="ko-KR"/>
              <a:t>Intron </a:t>
            </a:r>
            <a:r>
              <a:rPr lang="ko-KR" altLang="en-US"/>
              <a:t>부분을 제거해 줄 수 있고</a:t>
            </a:r>
            <a:r>
              <a:rPr lang="en-US" altLang="ko-KR"/>
              <a:t>, Identical</a:t>
            </a:r>
            <a:r>
              <a:rPr lang="ko-KR" altLang="en-US"/>
              <a:t>이 높을 수록 </a:t>
            </a:r>
            <a:r>
              <a:rPr lang="en-US" altLang="ko-KR"/>
              <a:t>Sequencing</a:t>
            </a:r>
            <a:r>
              <a:rPr lang="ko-KR" altLang="en-US"/>
              <a:t>이 잘 된 것이라고 할 수 있음</a:t>
            </a:r>
            <a:r>
              <a:rPr lang="en-US" altLang="ko-KR"/>
              <a:t>. </a:t>
            </a:r>
            <a:r>
              <a:rPr lang="ko-KR" altLang="en-US"/>
              <a:t>다음 </a:t>
            </a:r>
            <a:r>
              <a:rPr lang="en-US" altLang="ko-KR"/>
              <a:t>Apis mellifera</a:t>
            </a:r>
            <a:r>
              <a:rPr lang="ko-KR" altLang="en-US"/>
              <a:t>와의 비교는 </a:t>
            </a:r>
            <a:r>
              <a:rPr lang="en-US" altLang="ko-KR"/>
              <a:t>gene </a:t>
            </a:r>
            <a:r>
              <a:rPr lang="ko-KR" altLang="en-US"/>
              <a:t>분석을 통해 서로 다른 부분을 알기 위해 진행되는데</a:t>
            </a:r>
            <a:r>
              <a:rPr lang="en-US" altLang="ko-KR"/>
              <a:t>, </a:t>
            </a:r>
            <a:r>
              <a:rPr lang="ko-KR" altLang="en-US"/>
              <a:t> </a:t>
            </a:r>
            <a:endParaRPr lang="en-US" altLang="ko-KR"/>
          </a:p>
          <a:p>
            <a:r>
              <a:rPr lang="en-US" altLang="ko-KR"/>
              <a:t> </a:t>
            </a:r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/>
              <a:t>. </a:t>
            </a:r>
          </a:p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280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논문의 </a:t>
            </a:r>
            <a:r>
              <a:rPr lang="en-US" altLang="ko-KR"/>
              <a:t>figure</a:t>
            </a:r>
            <a:r>
              <a:rPr lang="ko-KR" altLang="en-US"/>
              <a:t>를 하나씩 해석해보겠습니다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Genome assembly summary</a:t>
            </a:r>
            <a:r>
              <a:rPr lang="ko-KR" altLang="en-US"/>
              <a:t>에서는 다음과 같이 두가지 주목할 요소가 있는데</a:t>
            </a:r>
            <a:r>
              <a:rPr lang="en-US" altLang="ko-KR"/>
              <a:t>, </a:t>
            </a:r>
            <a:r>
              <a:rPr lang="ko-KR" altLang="en-US"/>
              <a:t>각각 </a:t>
            </a:r>
            <a:r>
              <a:rPr lang="en-US" altLang="ko-KR"/>
              <a:t>AT/GC ratio &amp; repeat region</a:t>
            </a:r>
            <a:r>
              <a:rPr lang="ko-KR" altLang="en-US"/>
              <a:t>입니다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/>
              <a:t>① </a:t>
            </a:r>
            <a:r>
              <a:rPr lang="en-US" altLang="ko-KR"/>
              <a:t>GC ratio</a:t>
            </a:r>
          </a:p>
          <a:p>
            <a:pPr marL="0" indent="0">
              <a:buNone/>
            </a:pPr>
            <a:r>
              <a:rPr lang="en-US" altLang="ko-KR"/>
              <a:t>: Apie mellifera 33%</a:t>
            </a:r>
            <a:r>
              <a:rPr lang="ko-KR" altLang="en-US"/>
              <a:t>와 </a:t>
            </a:r>
            <a:r>
              <a:rPr lang="en-US" altLang="ko-KR"/>
              <a:t>Cerena 30% </a:t>
            </a:r>
            <a:r>
              <a:rPr lang="ko-KR" altLang="en-US"/>
              <a:t>는 비슷</a:t>
            </a:r>
            <a:r>
              <a:rPr lang="en-US" altLang="ko-KR"/>
              <a:t>. </a:t>
            </a:r>
            <a:r>
              <a:rPr lang="ko-KR" altLang="en-US"/>
              <a:t>이를 같은 카테고리의 </a:t>
            </a:r>
            <a:r>
              <a:rPr lang="en-US" altLang="ko-KR"/>
              <a:t>ant </a:t>
            </a:r>
            <a:r>
              <a:rPr lang="ko-KR" altLang="en-US"/>
              <a:t>및 </a:t>
            </a:r>
            <a:r>
              <a:rPr lang="en-US" altLang="ko-KR"/>
              <a:t>Non-social Behavior organis</a:t>
            </a:r>
            <a:r>
              <a:rPr lang="ko-KR" altLang="en-US"/>
              <a:t>과 비교했을시</a:t>
            </a:r>
            <a:r>
              <a:rPr lang="en-US" altLang="ko-KR"/>
              <a:t>,</a:t>
            </a:r>
          </a:p>
          <a:p>
            <a:pPr marL="0" indent="0">
              <a:buNone/>
            </a:pPr>
            <a:r>
              <a:rPr lang="en-US" altLang="ko-KR"/>
              <a:t>AT: Non social behavior &lt; Apis genus honeybee &lt; Seven ant </a:t>
            </a:r>
            <a:r>
              <a:rPr lang="ko-KR" altLang="en-US"/>
              <a:t>순으로 높았음으로</a:t>
            </a:r>
            <a:r>
              <a:rPr lang="en-US" altLang="ko-KR"/>
              <a:t>, AT-based genomes</a:t>
            </a:r>
            <a:r>
              <a:rPr lang="ko-KR" altLang="en-US"/>
              <a:t>일수록 </a:t>
            </a:r>
            <a:r>
              <a:rPr lang="en-US" altLang="ko-KR"/>
              <a:t>Complex Social traits</a:t>
            </a:r>
            <a:r>
              <a:rPr lang="ko-KR" altLang="en-US"/>
              <a:t>를 지님</a:t>
            </a:r>
            <a:endParaRPr lang="en-US" altLang="ko-KR"/>
          </a:p>
          <a:p>
            <a:pPr marL="0" indent="0">
              <a:buNone/>
            </a:pPr>
            <a:r>
              <a:rPr lang="ko-KR" altLang="en-US"/>
              <a:t>하지만 </a:t>
            </a:r>
            <a:r>
              <a:rPr lang="en-US" altLang="ko-KR"/>
              <a:t>AT bias</a:t>
            </a:r>
            <a:r>
              <a:rPr lang="ko-KR" altLang="en-US"/>
              <a:t>는 </a:t>
            </a:r>
            <a:r>
              <a:rPr lang="en-US" altLang="ko-KR"/>
              <a:t>DNA methylation</a:t>
            </a:r>
            <a:r>
              <a:rPr lang="ko-KR" altLang="en-US"/>
              <a:t>와 연관되어 </a:t>
            </a:r>
            <a:r>
              <a:rPr lang="en-US" altLang="ko-KR"/>
              <a:t>MethylCytosine </a:t>
            </a:r>
            <a:r>
              <a:rPr lang="ko-KR" altLang="en-US"/>
              <a:t>→ </a:t>
            </a:r>
            <a:r>
              <a:rPr lang="en-US" altLang="ko-KR"/>
              <a:t>Thymine</a:t>
            </a:r>
            <a:r>
              <a:rPr lang="ko-KR" altLang="en-US"/>
              <a:t>로 변환하는</a:t>
            </a:r>
            <a:r>
              <a:rPr lang="en-US" altLang="ko-KR"/>
              <a:t> mutation</a:t>
            </a:r>
            <a:r>
              <a:rPr lang="ko-KR" altLang="en-US"/>
              <a:t>일으킬 수 있음으로 불안정 할 수 있는데</a:t>
            </a:r>
            <a:r>
              <a:rPr lang="en-US" altLang="ko-KR"/>
              <a:t>, </a:t>
            </a:r>
            <a:r>
              <a:rPr lang="ko-KR" altLang="en-US"/>
              <a:t>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 Hymenoptera</a:t>
            </a:r>
            <a:r>
              <a:rPr lang="ko-KR" altLang="en-US"/>
              <a:t> </a:t>
            </a:r>
            <a:r>
              <a:rPr lang="en-US" altLang="ko-KR"/>
              <a:t>insect</a:t>
            </a:r>
            <a:r>
              <a:rPr lang="ko-KR" altLang="en-US"/>
              <a:t>들은 공통적으로 </a:t>
            </a:r>
            <a:r>
              <a:rPr lang="en-US" altLang="ko-KR"/>
              <a:t>high level</a:t>
            </a:r>
            <a:r>
              <a:rPr lang="ko-KR" altLang="en-US"/>
              <a:t>의 </a:t>
            </a:r>
            <a:r>
              <a:rPr lang="en-US" altLang="ko-KR"/>
              <a:t>CpG observed/expected value</a:t>
            </a:r>
            <a:r>
              <a:rPr lang="ko-KR" altLang="en-US"/>
              <a:t>를 지님으로</a:t>
            </a:r>
            <a:r>
              <a:rPr lang="en-US" altLang="ko-KR"/>
              <a:t>, </a:t>
            </a:r>
            <a:r>
              <a:rPr lang="ko-KR" altLang="en-US"/>
              <a:t>두 값이 서로 </a:t>
            </a:r>
            <a:r>
              <a:rPr lang="en-US" altLang="ko-KR"/>
              <a:t>Negative relationship</a:t>
            </a:r>
            <a:r>
              <a:rPr lang="ko-KR" altLang="en-US"/>
              <a:t>여서 어느정도 </a:t>
            </a:r>
            <a:r>
              <a:rPr lang="en-US" altLang="ko-KR"/>
              <a:t>Genome</a:t>
            </a:r>
            <a:r>
              <a:rPr lang="ko-KR" altLang="en-US"/>
              <a:t>이 보존된다고 합니다</a:t>
            </a:r>
            <a:r>
              <a:rPr lang="en-US" altLang="ko-KR"/>
              <a:t>. </a:t>
            </a:r>
          </a:p>
          <a:p>
            <a:pPr marL="0" indent="0">
              <a:buNone/>
            </a:pPr>
            <a:r>
              <a:rPr lang="ko-KR" altLang="en-US"/>
              <a:t>논문에서는 </a:t>
            </a:r>
            <a:r>
              <a:rPr lang="en-US" altLang="ko-KR"/>
              <a:t>Low-CpG genes : housekeeping</a:t>
            </a:r>
            <a:r>
              <a:rPr lang="ko-KR" altLang="en-US"/>
              <a:t> </a:t>
            </a:r>
            <a:r>
              <a:rPr lang="en-US" altLang="ko-KR"/>
              <a:t>function / High-CpG genes : Development</a:t>
            </a:r>
            <a:r>
              <a:rPr lang="ko-KR" altLang="en-US"/>
              <a:t>와 관련되어 있다고 서술하는데</a:t>
            </a:r>
            <a:r>
              <a:rPr lang="en-US" altLang="ko-KR"/>
              <a:t>, </a:t>
            </a:r>
            <a:r>
              <a:rPr lang="ko-KR" altLang="en-US"/>
              <a:t>이는 환경에 따라서 행동이 빠르게 대응될 필요가 있는 </a:t>
            </a:r>
            <a:r>
              <a:rPr lang="en-US" altLang="ko-KR"/>
              <a:t>Housekeeping </a:t>
            </a:r>
            <a:r>
              <a:rPr lang="ko-KR" altLang="en-US"/>
              <a:t>같은 경우는 </a:t>
            </a:r>
            <a:r>
              <a:rPr lang="en-US" altLang="ko-KR"/>
              <a:t>DNA methylation</a:t>
            </a:r>
            <a:r>
              <a:rPr lang="ko-KR" altLang="en-US"/>
              <a:t>이 많이 일어날 필요가 있으며</a:t>
            </a:r>
            <a:r>
              <a:rPr lang="en-US" altLang="ko-KR"/>
              <a:t>, Development</a:t>
            </a:r>
            <a:r>
              <a:rPr lang="ko-KR" altLang="en-US"/>
              <a:t>는 거의 변화없이 보존되어야 한다는 것으로 해석이 가능합니다</a:t>
            </a:r>
            <a:r>
              <a:rPr lang="en-US" altLang="ko-KR"/>
              <a:t>. </a:t>
            </a:r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en-US" altLang="ko-KR"/>
              <a:t>Figure 1</a:t>
            </a:r>
            <a:r>
              <a:rPr lang="ko-KR" altLang="en-US"/>
              <a:t>를 보면</a:t>
            </a:r>
            <a:r>
              <a:rPr lang="en-US" altLang="ko-KR"/>
              <a:t>, Apis cerana</a:t>
            </a:r>
            <a:r>
              <a:rPr lang="ko-KR" altLang="en-US"/>
              <a:t>와 </a:t>
            </a:r>
            <a:r>
              <a:rPr lang="en-US" altLang="ko-KR"/>
              <a:t>mellifera</a:t>
            </a:r>
            <a:r>
              <a:rPr lang="ko-KR" altLang="en-US"/>
              <a:t>에서 </a:t>
            </a:r>
            <a:r>
              <a:rPr lang="en-US" altLang="ko-KR"/>
              <a:t>CpG genes</a:t>
            </a:r>
            <a:r>
              <a:rPr lang="ko-KR" altLang="en-US"/>
              <a:t>를 분석한 것인데</a:t>
            </a:r>
            <a:r>
              <a:rPr lang="en-US" altLang="ko-KR"/>
              <a:t>, </a:t>
            </a:r>
            <a:r>
              <a:rPr lang="ko-KR" altLang="en-US"/>
              <a:t>두 그래프의 개형이 흡사함은 </a:t>
            </a:r>
            <a:r>
              <a:rPr lang="en-US" altLang="ko-KR"/>
              <a:t>CpG</a:t>
            </a:r>
            <a:r>
              <a:rPr lang="ko-KR" altLang="en-US"/>
              <a:t>가 </a:t>
            </a:r>
            <a:r>
              <a:rPr lang="en-US" altLang="ko-KR"/>
              <a:t>DNA methylation</a:t>
            </a:r>
            <a:r>
              <a:rPr lang="ko-KR" altLang="en-US"/>
              <a:t>과 </a:t>
            </a:r>
            <a:r>
              <a:rPr lang="en-US" altLang="ko-KR"/>
              <a:t>regative relationship</a:t>
            </a:r>
            <a:r>
              <a:rPr lang="ko-KR" altLang="en-US"/>
              <a:t>이므로</a:t>
            </a:r>
            <a:r>
              <a:rPr lang="en-US" altLang="ko-KR"/>
              <a:t>, </a:t>
            </a:r>
            <a:r>
              <a:rPr lang="ko-KR" altLang="en-US"/>
              <a:t>두 </a:t>
            </a:r>
            <a:r>
              <a:rPr lang="en-US" altLang="ko-KR"/>
              <a:t>spp </a:t>
            </a:r>
            <a:r>
              <a:rPr lang="ko-KR" altLang="en-US"/>
              <a:t>모두 </a:t>
            </a:r>
            <a:r>
              <a:rPr lang="en-US" altLang="ko-KR"/>
              <a:t>Genome</a:t>
            </a:r>
            <a:r>
              <a:rPr lang="ko-KR" altLang="en-US"/>
              <a:t>이 </a:t>
            </a:r>
            <a:r>
              <a:rPr lang="en-US" altLang="ko-KR"/>
              <a:t>encode</a:t>
            </a:r>
            <a:r>
              <a:rPr lang="ko-KR" altLang="en-US"/>
              <a:t>된 채 보존되왔음을 확인할 수 있습니다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endParaRPr lang="en-US" altLang="ko-KR"/>
          </a:p>
          <a:p>
            <a:pPr marL="228600" indent="-228600">
              <a:buAutoNum type="arabicPeriod"/>
            </a:pPr>
            <a:endParaRPr lang="en-US" altLang="ko-KR"/>
          </a:p>
          <a:p>
            <a:pPr marL="228600" indent="-228600">
              <a:buAutoNum type="arabicPeriod"/>
            </a:pPr>
            <a:r>
              <a:rPr lang="en-US" altLang="ko-KR"/>
              <a:t>d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017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  <a:p>
            <a:r>
              <a:rPr lang="en-US" altLang="ko-KR"/>
              <a:t>Data</a:t>
            </a:r>
            <a:r>
              <a:rPr lang="ko-KR" altLang="en-US"/>
              <a:t>에서 주목해야 될 부분은 </a:t>
            </a:r>
            <a:r>
              <a:rPr lang="en-US" altLang="ko-KR"/>
              <a:t>2</a:t>
            </a:r>
            <a:r>
              <a:rPr lang="ko-KR" altLang="en-US"/>
              <a:t>가지인데</a:t>
            </a:r>
            <a:r>
              <a:rPr lang="en-US" altLang="ko-KR"/>
              <a:t>, </a:t>
            </a:r>
          </a:p>
          <a:p>
            <a:r>
              <a:rPr lang="ko-KR" altLang="en-US"/>
              <a:t>①번째는 </a:t>
            </a:r>
            <a:r>
              <a:rPr lang="en-US" altLang="ko-KR"/>
              <a:t>AT-GC</a:t>
            </a:r>
            <a:r>
              <a:rPr lang="ko-KR" altLang="en-US"/>
              <a:t>의 </a:t>
            </a:r>
            <a:r>
              <a:rPr lang="en-US" altLang="ko-KR"/>
              <a:t>Ratio</a:t>
            </a:r>
          </a:p>
          <a:p>
            <a:r>
              <a:rPr lang="en-US" altLang="ko-KR"/>
              <a:t>: Apis cerana</a:t>
            </a:r>
            <a:r>
              <a:rPr lang="ko-KR" altLang="en-US"/>
              <a:t>의 </a:t>
            </a:r>
            <a:r>
              <a:rPr lang="en-US" altLang="ko-KR"/>
              <a:t>GC</a:t>
            </a:r>
            <a:r>
              <a:rPr lang="ko-KR" altLang="en-US"/>
              <a:t>는 약 </a:t>
            </a:r>
            <a:r>
              <a:rPr lang="en-US" altLang="ko-KR"/>
              <a:t>30%</a:t>
            </a:r>
            <a:r>
              <a:rPr lang="ko-KR" altLang="en-US"/>
              <a:t>로</a:t>
            </a:r>
            <a:r>
              <a:rPr lang="en-US" altLang="ko-KR"/>
              <a:t>, Apis mellifera</a:t>
            </a:r>
            <a:r>
              <a:rPr lang="ko-KR" altLang="en-US"/>
              <a:t>와 흡사</a:t>
            </a:r>
            <a:r>
              <a:rPr lang="en-US" altLang="ko-KR"/>
              <a:t>.  </a:t>
            </a:r>
            <a:r>
              <a:rPr lang="ko-KR" altLang="en-US"/>
              <a:t>← 뒷부분의 </a:t>
            </a:r>
            <a:r>
              <a:rPr lang="en-US" altLang="ko-KR"/>
              <a:t>Compartive study</a:t>
            </a:r>
            <a:r>
              <a:rPr lang="ko-KR" altLang="en-US"/>
              <a:t>에서 다루도록 하겠습니다</a:t>
            </a:r>
          </a:p>
          <a:p>
            <a:endParaRPr lang="en-US" altLang="ko-KR"/>
          </a:p>
          <a:p>
            <a:r>
              <a:rPr lang="ko-KR" altLang="en-US"/>
              <a:t>②번째는 </a:t>
            </a:r>
            <a:r>
              <a:rPr lang="en-US" altLang="ko-KR"/>
              <a:t>Repeat region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/>
              <a:t>: Repeat regions</a:t>
            </a:r>
            <a:r>
              <a:rPr lang="ko-KR" altLang="en-US"/>
              <a:t>이란</a:t>
            </a:r>
            <a:r>
              <a:rPr lang="en-US" altLang="ko-KR"/>
              <a:t>? </a:t>
            </a:r>
            <a:r>
              <a:rPr lang="ko-KR" altLang="en-US"/>
              <a:t>정확히 </a:t>
            </a:r>
            <a:r>
              <a:rPr lang="en-US" altLang="ko-KR"/>
              <a:t>Sequence</a:t>
            </a:r>
            <a:r>
              <a:rPr lang="ko-KR" altLang="en-US"/>
              <a:t>가 뭔지 모르는 부분으로</a:t>
            </a:r>
            <a:r>
              <a:rPr lang="en-US" altLang="ko-KR"/>
              <a:t>, </a:t>
            </a:r>
            <a:r>
              <a:rPr lang="ko-KR" altLang="en-US"/>
              <a:t>반복되는 부분이 많다보니 </a:t>
            </a:r>
            <a:r>
              <a:rPr lang="en-US" altLang="ko-KR"/>
              <a:t>assembly</a:t>
            </a:r>
            <a:r>
              <a:rPr lang="ko-KR" altLang="en-US"/>
              <a:t>가 어려움이 있습니다</a:t>
            </a:r>
            <a:r>
              <a:rPr lang="en-US" altLang="ko-KR"/>
              <a:t>. </a:t>
            </a:r>
            <a:r>
              <a:rPr lang="ko-KR" altLang="en-US"/>
              <a:t>이에 영향을 미치는 것 중 하나가  </a:t>
            </a:r>
            <a:r>
              <a:rPr lang="en-US" altLang="ko-KR"/>
              <a:t>Chrosomosome</a:t>
            </a:r>
            <a:r>
              <a:rPr lang="ko-KR" altLang="en-US"/>
              <a:t>내에서 위치를 변경할 수 있는 유전자인 </a:t>
            </a:r>
            <a:r>
              <a:rPr lang="en-US" altLang="ko-KR"/>
              <a:t>Transposon</a:t>
            </a:r>
            <a:r>
              <a:rPr lang="ko-KR" altLang="en-US"/>
              <a:t>인데</a:t>
            </a:r>
            <a:r>
              <a:rPr lang="en-US" altLang="ko-KR"/>
              <a:t>,  Apis cerena</a:t>
            </a:r>
            <a:r>
              <a:rPr lang="ko-KR" altLang="en-US"/>
              <a:t>와 </a:t>
            </a:r>
            <a:r>
              <a:rPr lang="en-US" altLang="ko-KR"/>
              <a:t>Mellifena </a:t>
            </a:r>
            <a:r>
              <a:rPr lang="ko-KR" altLang="en-US"/>
              <a:t>둘 모두에서 </a:t>
            </a:r>
            <a:r>
              <a:rPr lang="en-US" altLang="ko-KR"/>
              <a:t>interspersed repeats DNA classⅡ</a:t>
            </a:r>
            <a:r>
              <a:rPr lang="ko-KR" altLang="en-US"/>
              <a:t>에 해당하는  </a:t>
            </a:r>
            <a:r>
              <a:rPr lang="en-US" altLang="ko-KR"/>
              <a:t>Mariner transposable elements</a:t>
            </a:r>
            <a:r>
              <a:rPr lang="ko-KR" altLang="en-US"/>
              <a:t>를 지니고 있습니다</a:t>
            </a:r>
            <a:r>
              <a:rPr lang="en-US" altLang="ko-KR"/>
              <a:t>. </a:t>
            </a:r>
            <a:r>
              <a:rPr lang="ko-KR" altLang="en-US"/>
              <a:t>각 </a:t>
            </a:r>
            <a:r>
              <a:rPr lang="en-US" altLang="ko-KR"/>
              <a:t>spp</a:t>
            </a:r>
            <a:r>
              <a:rPr lang="ko-KR" altLang="en-US"/>
              <a:t>에서 </a:t>
            </a:r>
            <a:r>
              <a:rPr lang="en-US" altLang="ko-KR"/>
              <a:t>Mariner transposable elements</a:t>
            </a:r>
            <a:r>
              <a:rPr lang="ko-KR" altLang="en-US"/>
              <a:t>를 비교해 봤을 시</a:t>
            </a:r>
            <a:r>
              <a:rPr lang="en-US" altLang="ko-KR"/>
              <a:t>, A. mellifera</a:t>
            </a:r>
            <a:r>
              <a:rPr lang="ko-KR" altLang="en-US"/>
              <a:t>는 </a:t>
            </a:r>
            <a:r>
              <a:rPr lang="en-US" altLang="ko-KR"/>
              <a:t>Fruit fly</a:t>
            </a:r>
            <a:r>
              <a:rPr lang="ko-KR" altLang="en-US"/>
              <a:t>에서 유래된 </a:t>
            </a:r>
            <a:r>
              <a:rPr lang="en-US" altLang="ko-KR"/>
              <a:t>AmMar1 to AmMar6</a:t>
            </a:r>
            <a:r>
              <a:rPr lang="ko-KR" altLang="en-US"/>
              <a:t>를 지니고 있고 </a:t>
            </a:r>
            <a:r>
              <a:rPr lang="en-US" altLang="ko-KR"/>
              <a:t>A.cerana</a:t>
            </a:r>
            <a:r>
              <a:rPr lang="ko-KR" altLang="en-US"/>
              <a:t>는 이에 해당하는 </a:t>
            </a:r>
            <a:r>
              <a:rPr lang="en-US" altLang="ko-KR"/>
              <a:t>Orthologs</a:t>
            </a:r>
            <a:r>
              <a:rPr lang="ko-KR" altLang="en-US"/>
              <a:t>를 지니고 있었음</a:t>
            </a:r>
            <a:r>
              <a:rPr lang="en-US" altLang="ko-KR"/>
              <a:t>. </a:t>
            </a:r>
            <a:r>
              <a:rPr lang="ko-KR" altLang="en-US"/>
              <a:t>따라서 </a:t>
            </a:r>
            <a:r>
              <a:rPr lang="en-US" altLang="ko-KR"/>
              <a:t>A.cerana</a:t>
            </a:r>
            <a:r>
              <a:rPr lang="ko-KR" altLang="en-US"/>
              <a:t>에서 더 많이 변형이 일어났음으로</a:t>
            </a:r>
            <a:r>
              <a:rPr lang="en-US" altLang="ko-KR"/>
              <a:t>, A. mellifera</a:t>
            </a:r>
            <a:r>
              <a:rPr lang="ko-KR" altLang="en-US"/>
              <a:t>에 비해 먼저 해당 </a:t>
            </a:r>
            <a:r>
              <a:rPr lang="en-US" altLang="ko-KR"/>
              <a:t>elemen</a:t>
            </a:r>
            <a:r>
              <a:rPr lang="ko-KR" altLang="en-US"/>
              <a:t>가 </a:t>
            </a:r>
            <a:r>
              <a:rPr lang="en-US" altLang="ko-KR"/>
              <a:t>transferrred</a:t>
            </a:r>
            <a:r>
              <a:rPr lang="ko-KR" altLang="en-US"/>
              <a:t>되었다고 추측할 수 있음</a:t>
            </a:r>
            <a:r>
              <a:rPr lang="en-US" altLang="ko-KR"/>
              <a:t>. </a:t>
            </a:r>
            <a:r>
              <a:rPr lang="ko-KR" altLang="en-US"/>
              <a:t>이렇듯 </a:t>
            </a:r>
            <a:r>
              <a:rPr lang="en-US" altLang="ko-KR"/>
              <a:t>Repeat region</a:t>
            </a:r>
            <a:r>
              <a:rPr lang="ko-KR" altLang="en-US"/>
              <a:t>은 </a:t>
            </a:r>
            <a:r>
              <a:rPr lang="en-US" altLang="ko-KR"/>
              <a:t>Orthologs</a:t>
            </a:r>
            <a:r>
              <a:rPr lang="ko-KR" altLang="en-US"/>
              <a:t>를 통해 </a:t>
            </a:r>
            <a:r>
              <a:rPr lang="en-US" altLang="ko-KR"/>
              <a:t>Phylogenetic tree</a:t>
            </a:r>
            <a:r>
              <a:rPr lang="ko-KR" altLang="en-US"/>
              <a:t>를 유추</a:t>
            </a:r>
            <a:r>
              <a:rPr lang="en-US" altLang="ko-KR"/>
              <a:t> </a:t>
            </a:r>
            <a:r>
              <a:rPr lang="ko-KR" altLang="en-US"/>
              <a:t>및</a:t>
            </a:r>
            <a:r>
              <a:rPr lang="en-US" altLang="ko-KR"/>
              <a:t> gene</a:t>
            </a:r>
            <a:r>
              <a:rPr lang="ko-KR" altLang="en-US"/>
              <a:t>의 </a:t>
            </a:r>
            <a:r>
              <a:rPr lang="en-US" altLang="ko-KR"/>
              <a:t>diversity</a:t>
            </a:r>
            <a:r>
              <a:rPr lang="ko-KR" altLang="en-US"/>
              <a:t>가 많은 부분임으로 여러 </a:t>
            </a:r>
            <a:r>
              <a:rPr lang="en-US" altLang="ko-KR"/>
              <a:t>Biological traits</a:t>
            </a:r>
            <a:r>
              <a:rPr lang="ko-KR" altLang="en-US"/>
              <a:t>의 원인이 될 수도 있는 곳 입니다</a:t>
            </a:r>
            <a:r>
              <a:rPr lang="en-US" altLang="ko-KR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/>
          </a:p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54D1A-86DB-4BCA-98CF-DD6AACCACF5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173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5B2CD9-D486-CF03-AA03-63E2996BC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3CECFF6-3FC9-C600-D584-0C3E8189A1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5D5F61-3858-2E38-81EB-53F316B54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B9C25E-99BF-C0F8-E763-67EE69100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775466-F56F-6F5D-4671-AF1217482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267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A21B33-7BC2-2790-68FA-01D229672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96793C-A2BA-DA1B-64DB-F6AEC25A7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ACB0ED-1DCB-DFEB-B2F7-51C3267B1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72F7AC-78C8-CF15-D28A-C31F7CCE2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6571EB-4FE3-B23E-9B31-3E9F0171A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317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960AD7-C07E-A98A-26E9-5D4CCAB6A1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228F28-4AD7-94E1-DB9F-A16C22555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935859-FA0F-5BCF-32A9-94BB7E3A0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BE4DF5-68C2-A73A-697E-D57DFF6B4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D44660-D93C-2313-602B-917D7DEAB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5891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300C4-909F-3279-C351-9682F5B1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B6C465-10D7-CB2F-B26C-B741B50A3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659078-8D48-C15C-2549-A8D7B44D3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57FCF8-973A-C6DD-56F3-027FF8B42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F8DB7B-BF10-8134-6558-5EDA89EA5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815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ACBDC-8816-0E26-0C4E-61FAEC01B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BB6C26-18F8-8A56-A6C6-EFE50007F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D821A6-8BEA-56A0-DAE4-C7B7CD992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263CC1-7F47-88D1-35F6-25890C94C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7A2ADA-2CBD-3792-6336-0DC0B0B16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996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117073-AE74-C46E-A6E2-B09AC73C3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434A3F-A724-2B60-EE5E-7075E45921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F95B194-BB8D-60A6-B21C-F37B59B129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57F441-0B73-86F0-DE05-BAC2093C1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E1E264-607F-BF2B-3B62-AAA26CF1C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EDE4F7-F138-D4BA-5112-4344E78A8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10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2B8C99-9B34-B40E-1B50-502AE9371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DC4D7-74C0-D71C-9ED3-435601649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22114D-E501-D184-40A7-CFBAD1650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9376BF-2762-F259-612A-79C4C75201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56094DB-8ABE-B6F3-D08B-8EB424A8EA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63C5C2-48B0-B499-F812-3B5D0A21A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16A54F7-426C-7ED4-C74A-150319A8E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C8FB07-FDF7-08F0-3B57-AE44EDEC2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395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555499-7234-F29B-30DA-DC2653DB6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84792DE-527F-6584-014C-96A53E4D2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F38B8BD-93AC-254B-6E66-F33668785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9655C4-AEB9-849D-3D58-852712ED1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046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943636C-A544-F7BD-4E16-7CC6D5411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E29328F-9253-238A-6EC8-818A169BA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6937AF-06F9-0544-EBB9-7F97F6A89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722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5A151A-CFEC-B1A6-0B11-9F561CD1B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0C9C2D-5466-88CE-030D-8DA6E951C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61753E-D5C0-4925-5662-4C1F3C5124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ABBCC5-469A-EF01-9227-77E5B90D9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97D3D9-1126-3E46-E8B7-7808A3AD5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0150D5-43A8-F733-1071-59783C513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129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671C56-3FC5-F734-63B2-C79D900A6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3FA0F28-78DE-79AD-6A93-FF230AEF44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26CA9E-9BC6-E6E4-B9EB-F0FA3BE7B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4EE398-4A23-A5DC-B716-53A33AE5B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6EBB56-2F0F-E01C-0A56-B7A3B8EBF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96038F-43E6-F824-68D6-1DF91EBEE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262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093E13A-CD2F-99EE-1E2E-1FBF8D407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F906B4-25AD-BFAA-4AC4-1813EB138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3FB531-9A6A-D163-A3A4-6BB847C22A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EA07DC-BE49-44C4-92EA-7A6755E9FA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384D9F-C8C3-856F-63A6-29D1C89C4A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97DACD-3E1D-8E0B-02F6-F7657C9B2E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61062-D413-4650-A41A-D8595BBDF6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3055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fCd6B5HRaZ8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E411D-46FE-78BA-D505-F5CEB9CA5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4069"/>
            <a:ext cx="9144000" cy="2387600"/>
          </a:xfrm>
        </p:spPr>
        <p:txBody>
          <a:bodyPr>
            <a:noAutofit/>
          </a:bodyPr>
          <a:lstStyle/>
          <a:p>
            <a:r>
              <a:rPr lang="en-US" altLang="ko-KR" sz="4000"/>
              <a:t>Uncovering the novel characteristics of Asian honey bee, </a:t>
            </a:r>
            <a:r>
              <a:rPr lang="en-US" altLang="ko-KR" sz="4000" u="sng"/>
              <a:t>Apis cerana</a:t>
            </a:r>
            <a:r>
              <a:rPr lang="en-US" altLang="ko-KR" sz="4000"/>
              <a:t>, by </a:t>
            </a:r>
            <a:r>
              <a:rPr lang="en-US" altLang="ko-KR" sz="4000" b="1"/>
              <a:t>Whole genome sequencing</a:t>
            </a:r>
            <a:endParaRPr lang="ko-KR" altLang="en-US" sz="4000" b="1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BA7D7B-22A2-0231-5FBF-AE3FFA68A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04262" y="4602822"/>
            <a:ext cx="2763748" cy="482885"/>
          </a:xfrm>
        </p:spPr>
        <p:txBody>
          <a:bodyPr>
            <a:normAutofit/>
          </a:bodyPr>
          <a:lstStyle/>
          <a:p>
            <a:r>
              <a:rPr lang="en-US" altLang="ko-KR" sz="2800"/>
              <a:t> SNBL </a:t>
            </a:r>
            <a:r>
              <a:rPr lang="ko-KR" altLang="en-US" sz="2800"/>
              <a:t>윤유미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C17205-5A42-C7DF-561D-E0EDECB35749}"/>
              </a:ext>
            </a:extLst>
          </p:cNvPr>
          <p:cNvSpPr txBox="1"/>
          <p:nvPr/>
        </p:nvSpPr>
        <p:spPr>
          <a:xfrm>
            <a:off x="1524000" y="1384069"/>
            <a:ext cx="2369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/>
              <a:t>- Review -</a:t>
            </a:r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3914151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9BCAF2A7-2E74-8815-3499-C3627DEB3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321" y="2007016"/>
            <a:ext cx="5050142" cy="37380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A3DB873-B99C-6E37-FB64-044DE39A2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/>
              <a:t>2. Genome analysis</a:t>
            </a:r>
            <a:r>
              <a:rPr lang="ko-KR" altLang="en-US" sz="3200"/>
              <a:t>에 사용된 </a:t>
            </a:r>
            <a:r>
              <a:rPr lang="en-US" altLang="ko-KR" sz="3200"/>
              <a:t>Technique </a:t>
            </a:r>
            <a:r>
              <a:rPr lang="ko-KR" altLang="en-US" sz="3200"/>
              <a:t>및 </a:t>
            </a:r>
            <a:r>
              <a:rPr lang="en-US" altLang="ko-KR" sz="3200"/>
              <a:t>Data </a:t>
            </a:r>
            <a:r>
              <a:rPr lang="ko-KR" altLang="en-US" sz="3200"/>
              <a:t>해석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6E64D4B-F717-9C59-3BB4-507FF14C7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25665" y="2007016"/>
            <a:ext cx="4828135" cy="3738033"/>
          </a:xfr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71FBD2-1DDA-0EE8-3345-03C019D9C6FE}"/>
              </a:ext>
            </a:extLst>
          </p:cNvPr>
          <p:cNvSpPr txBox="1"/>
          <p:nvPr/>
        </p:nvSpPr>
        <p:spPr>
          <a:xfrm>
            <a:off x="833322" y="1299130"/>
            <a:ext cx="4354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/>
              <a:t>Alignment and Gene set analysis</a:t>
            </a:r>
            <a:endParaRPr lang="en-US" altLang="ko-KR" sz="1800" kern="0" spc="0">
              <a:solidFill>
                <a:srgbClr val="000000"/>
              </a:solidFill>
              <a:effectLst/>
            </a:endParaRPr>
          </a:p>
          <a:p>
            <a:pPr algn="ctr"/>
            <a:endParaRPr lang="ko-KR" altLang="en-US" sz="2000" b="1"/>
          </a:p>
        </p:txBody>
      </p:sp>
    </p:spTree>
    <p:extLst>
      <p:ext uri="{BB962C8B-B14F-4D97-AF65-F5344CB8AC3E}">
        <p14:creationId xmlns:p14="http://schemas.microsoft.com/office/powerpoint/2010/main" val="3949197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3ADCC-980D-D7B3-3025-D50F54E66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456" y="487561"/>
            <a:ext cx="10789118" cy="1325563"/>
          </a:xfrm>
        </p:spPr>
        <p:txBody>
          <a:bodyPr>
            <a:normAutofit/>
          </a:bodyPr>
          <a:lstStyle/>
          <a:p>
            <a:r>
              <a:rPr lang="en-US" altLang="ko-KR" sz="3600"/>
              <a:t>3. Apis cerana gene</a:t>
            </a:r>
            <a:r>
              <a:rPr lang="ko-KR" altLang="en-US" sz="3600"/>
              <a:t>의 </a:t>
            </a:r>
            <a:r>
              <a:rPr lang="en-US" altLang="ko-KR" sz="3600"/>
              <a:t>Functional traits</a:t>
            </a:r>
            <a:br>
              <a:rPr lang="en-US" altLang="ko-KR" sz="4400"/>
            </a:br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4A0F3B-D751-4F45-4BC6-62B76A77D739}"/>
              </a:ext>
            </a:extLst>
          </p:cNvPr>
          <p:cNvSpPr txBox="1"/>
          <p:nvPr/>
        </p:nvSpPr>
        <p:spPr>
          <a:xfrm>
            <a:off x="1015962" y="1643896"/>
            <a:ext cx="48641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Functional Classfication of Genes</a:t>
            </a:r>
          </a:p>
          <a:p>
            <a:endParaRPr lang="en-US" altLang="ko-KR"/>
          </a:p>
          <a:p>
            <a:r>
              <a:rPr lang="en-US" altLang="ko-KR"/>
              <a:t>Database [KEGG]</a:t>
            </a:r>
          </a:p>
          <a:p>
            <a:r>
              <a:rPr lang="en-US" altLang="ko-KR"/>
              <a:t>: 6,338 genes</a:t>
            </a:r>
            <a:r>
              <a:rPr lang="ko-KR" altLang="en-US"/>
              <a:t> </a:t>
            </a:r>
            <a:r>
              <a:rPr lang="en-US" altLang="ko-KR"/>
              <a:t>(60%)  </a:t>
            </a:r>
            <a:r>
              <a:rPr lang="ko-KR" altLang="en-US"/>
              <a:t>→</a:t>
            </a:r>
            <a:r>
              <a:rPr lang="en-US" altLang="ko-KR"/>
              <a:t>1</a:t>
            </a:r>
            <a:r>
              <a:rPr lang="ko-KR" altLang="en-US"/>
              <a:t>개 이상의 </a:t>
            </a:r>
            <a:r>
              <a:rPr lang="en-US" altLang="ko-KR"/>
              <a:t>GO term</a:t>
            </a:r>
          </a:p>
          <a:p>
            <a:r>
              <a:rPr lang="en-US" altLang="ko-KR"/>
              <a:t>: 1,696 enzymes  </a:t>
            </a:r>
            <a:r>
              <a:rPr lang="ko-KR" altLang="en-US"/>
              <a:t>→ </a:t>
            </a:r>
            <a:r>
              <a:rPr lang="en-US" altLang="ko-KR"/>
              <a:t>125 pathways</a:t>
            </a:r>
          </a:p>
          <a:p>
            <a:r>
              <a:rPr lang="en-US" altLang="ko-KR"/>
              <a:t> </a:t>
            </a:r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D93EAD-8B9A-D4B5-F71F-9AF7DC698C25}"/>
              </a:ext>
            </a:extLst>
          </p:cNvPr>
          <p:cNvSpPr txBox="1"/>
          <p:nvPr/>
        </p:nvSpPr>
        <p:spPr>
          <a:xfrm>
            <a:off x="902300" y="3686696"/>
            <a:ext cx="50914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u="sng"/>
              <a:t>Honeybee</a:t>
            </a:r>
            <a:r>
              <a:rPr lang="en-US" altLang="ko-KR" u="sng"/>
              <a:t>-specific Molecular mechanism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/>
          </a:p>
          <a:p>
            <a:pPr marL="285750" indent="-285750">
              <a:buFontTx/>
              <a:buChar char="-"/>
            </a:pPr>
            <a:r>
              <a:rPr lang="en-US" altLang="ko-KR"/>
              <a:t>Fatty acid biosynthesis</a:t>
            </a:r>
          </a:p>
          <a:p>
            <a:pPr marL="285750" indent="-285750">
              <a:buFontTx/>
              <a:buChar char="-"/>
            </a:pPr>
            <a:r>
              <a:rPr lang="en-US" altLang="ko-KR"/>
              <a:t>Glutathione metabolism</a:t>
            </a:r>
          </a:p>
          <a:p>
            <a:pPr marL="285750" indent="-285750">
              <a:buFontTx/>
              <a:buChar char="-"/>
            </a:pPr>
            <a:r>
              <a:rPr lang="en-US" altLang="ko-KR"/>
              <a:t>Cytochrome P450 pathways</a:t>
            </a:r>
          </a:p>
          <a:p>
            <a:pPr marL="285750" indent="-285750">
              <a:buFontTx/>
              <a:buChar char="-"/>
            </a:pPr>
            <a:endParaRPr lang="en-US" altLang="ko-KR"/>
          </a:p>
          <a:p>
            <a:r>
              <a:rPr lang="ko-KR" altLang="en-US"/>
              <a:t>→ </a:t>
            </a:r>
            <a:r>
              <a:rPr lang="en-US" altLang="ko-KR"/>
              <a:t>Nest-mate recognition</a:t>
            </a:r>
          </a:p>
          <a:p>
            <a:r>
              <a:rPr lang="en-US" altLang="ko-KR"/>
              <a:t> &amp; Detoxification of pesticides</a:t>
            </a:r>
            <a:r>
              <a:rPr lang="ko-KR" altLang="en-US"/>
              <a:t>와 연관</a:t>
            </a:r>
            <a:endParaRPr lang="en-US" altLang="ko-KR"/>
          </a:p>
          <a:p>
            <a:pPr marL="285750" indent="-285750">
              <a:buFontTx/>
              <a:buChar char="-"/>
            </a:pPr>
            <a:endParaRPr lang="en-US" altLang="ko-KR"/>
          </a:p>
          <a:p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23ED0D3-7A5F-7EB1-9C4F-F7DAF698F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811" y="1484256"/>
            <a:ext cx="5001763" cy="48091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70839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3ADCC-980D-D7B3-3025-D50F54E66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441" y="349885"/>
            <a:ext cx="10789118" cy="1325563"/>
          </a:xfrm>
        </p:spPr>
        <p:txBody>
          <a:bodyPr>
            <a:normAutofit/>
          </a:bodyPr>
          <a:lstStyle/>
          <a:p>
            <a:r>
              <a:rPr lang="en-US" altLang="ko-KR" sz="3600"/>
              <a:t>3. Apis cerana gene</a:t>
            </a:r>
            <a:r>
              <a:rPr lang="ko-KR" altLang="en-US" sz="3600"/>
              <a:t>의 </a:t>
            </a:r>
            <a:r>
              <a:rPr lang="en-US" altLang="ko-KR" sz="3600"/>
              <a:t>Functional traits</a:t>
            </a:r>
            <a:br>
              <a:rPr lang="en-US" altLang="ko-KR" sz="4400"/>
            </a:br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4A0F3B-D751-4F45-4BC6-62B76A77D739}"/>
              </a:ext>
            </a:extLst>
          </p:cNvPr>
          <p:cNvSpPr txBox="1"/>
          <p:nvPr/>
        </p:nvSpPr>
        <p:spPr>
          <a:xfrm>
            <a:off x="6597183" y="1477275"/>
            <a:ext cx="559481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Unique genes of Apis cerana</a:t>
            </a:r>
          </a:p>
          <a:p>
            <a:endParaRPr lang="en-US" altLang="ko-KR"/>
          </a:p>
          <a:p>
            <a:r>
              <a:rPr lang="en-US" altLang="ko-KR" sz="1200"/>
              <a:t>: </a:t>
            </a:r>
            <a:r>
              <a:rPr lang="en-US" altLang="ko-KR" sz="1100"/>
              <a:t>neuromuscular junction, neuromuscular process, regulation of muscle organ development, muscle cell differentiation</a:t>
            </a:r>
          </a:p>
          <a:p>
            <a:endParaRPr lang="en-US" altLang="ko-KR" sz="1100"/>
          </a:p>
          <a:p>
            <a:pPr marL="0" indent="0">
              <a:buNone/>
            </a:pPr>
            <a:r>
              <a:rPr lang="en-US" altLang="ko-KR" sz="1100"/>
              <a:t>: neuron recognition, signaling receptor activity, transmembrane receptor signaling pathway, ionotropic glutamate receptor signaling pathway</a:t>
            </a:r>
          </a:p>
          <a:p>
            <a:pPr marL="0" indent="0">
              <a:buNone/>
            </a:pPr>
            <a:endParaRPr lang="en-US" altLang="ko-KR" sz="1100"/>
          </a:p>
          <a:p>
            <a:pPr marL="0" indent="0">
              <a:buNone/>
            </a:pPr>
            <a:r>
              <a:rPr lang="ko-KR" altLang="en-US" sz="1600"/>
              <a:t>→ </a:t>
            </a:r>
            <a:r>
              <a:rPr lang="en-US" altLang="ko-KR" sz="1600" b="1"/>
              <a:t>Muscle</a:t>
            </a:r>
            <a:r>
              <a:rPr lang="en-US" altLang="ko-KR" sz="1600"/>
              <a:t> &amp; </a:t>
            </a:r>
            <a:r>
              <a:rPr lang="en-US" altLang="ko-KR" sz="1600" b="1"/>
              <a:t>Neural-signaling</a:t>
            </a:r>
            <a:r>
              <a:rPr lang="en-US" altLang="ko-KR" sz="1600"/>
              <a:t> specialized </a:t>
            </a:r>
            <a:r>
              <a:rPr lang="en-US" altLang="ko-KR" sz="1600" u="sng"/>
              <a:t>GO term</a:t>
            </a:r>
          </a:p>
          <a:p>
            <a:pPr marL="0" indent="0">
              <a:buNone/>
            </a:pPr>
            <a:endParaRPr lang="en-US" altLang="ko-KR" sz="110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67262665-F331-FE67-AA93-BD26EA767D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082" t="4694" r="15740" b="14588"/>
          <a:stretch/>
        </p:blipFill>
        <p:spPr>
          <a:xfrm>
            <a:off x="423856" y="1583717"/>
            <a:ext cx="5829806" cy="38264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FE35AA2-D6E4-DB38-A533-319ECFB02186}"/>
              </a:ext>
            </a:extLst>
          </p:cNvPr>
          <p:cNvSpPr txBox="1"/>
          <p:nvPr/>
        </p:nvSpPr>
        <p:spPr>
          <a:xfrm>
            <a:off x="399020" y="5681978"/>
            <a:ext cx="4439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Apis cerana specific = 2,182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Api cerena </a:t>
            </a:r>
            <a:r>
              <a:rPr lang="ko-KR" altLang="en-US"/>
              <a:t>∩ </a:t>
            </a:r>
            <a:r>
              <a:rPr lang="en-US" altLang="ko-KR"/>
              <a:t>Apis mellifera = 1,061</a:t>
            </a:r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836D8DF8-1FD8-450B-EC30-8099D768D615}"/>
              </a:ext>
            </a:extLst>
          </p:cNvPr>
          <p:cNvSpPr/>
          <p:nvPr/>
        </p:nvSpPr>
        <p:spPr>
          <a:xfrm>
            <a:off x="6883400" y="4000500"/>
            <a:ext cx="4884744" cy="2484769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81CEE069-AE5A-9EA8-614F-25DE1F03DB43}"/>
              </a:ext>
            </a:extLst>
          </p:cNvPr>
          <p:cNvSpPr/>
          <p:nvPr/>
        </p:nvSpPr>
        <p:spPr>
          <a:xfrm>
            <a:off x="7047412" y="4433141"/>
            <a:ext cx="2833188" cy="1895168"/>
          </a:xfrm>
          <a:prstGeom prst="ellipse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F9CDB0-37B4-33B1-9DA8-DD72B2E738EA}"/>
              </a:ext>
            </a:extLst>
          </p:cNvPr>
          <p:cNvSpPr txBox="1"/>
          <p:nvPr/>
        </p:nvSpPr>
        <p:spPr>
          <a:xfrm>
            <a:off x="10045700" y="3815834"/>
            <a:ext cx="123984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/>
              <a:t>Honeybee</a:t>
            </a:r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ACBA02-F44B-34C1-EE56-291A76375B05}"/>
              </a:ext>
            </a:extLst>
          </p:cNvPr>
          <p:cNvSpPr txBox="1"/>
          <p:nvPr/>
        </p:nvSpPr>
        <p:spPr>
          <a:xfrm>
            <a:off x="7733756" y="4308447"/>
            <a:ext cx="1486444" cy="36933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Apis cerana</a:t>
            </a:r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40796A9-C266-0063-4E24-EA77A3DB703A}"/>
              </a:ext>
            </a:extLst>
          </p:cNvPr>
          <p:cNvSpPr txBox="1"/>
          <p:nvPr/>
        </p:nvSpPr>
        <p:spPr>
          <a:xfrm>
            <a:off x="9538263" y="6051310"/>
            <a:ext cx="2254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Sensory perception of smell</a:t>
            </a:r>
            <a:endParaRPr lang="ko-KR" altLang="en-US" sz="12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A16CBE-D87B-3636-9AB3-42F7428CAD47}"/>
              </a:ext>
            </a:extLst>
          </p:cNvPr>
          <p:cNvSpPr txBox="1"/>
          <p:nvPr/>
        </p:nvSpPr>
        <p:spPr>
          <a:xfrm>
            <a:off x="10166131" y="5087405"/>
            <a:ext cx="14469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Chemical stimulis</a:t>
            </a:r>
            <a:endParaRPr lang="ko-KR" altLang="en-US" sz="120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71EA761-20AC-5CCC-5A3E-11C3A08EB14D}"/>
              </a:ext>
            </a:extLst>
          </p:cNvPr>
          <p:cNvSpPr txBox="1"/>
          <p:nvPr/>
        </p:nvSpPr>
        <p:spPr>
          <a:xfrm>
            <a:off x="7143955" y="4908068"/>
            <a:ext cx="19209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Group-level behavior</a:t>
            </a:r>
            <a:endParaRPr lang="ko-KR" altLang="en-US" sz="120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7A1F79C-F867-2A29-4BC6-E5DD691F1DE2}"/>
              </a:ext>
            </a:extLst>
          </p:cNvPr>
          <p:cNvSpPr txBox="1"/>
          <p:nvPr/>
        </p:nvSpPr>
        <p:spPr>
          <a:xfrm>
            <a:off x="7825898" y="5735348"/>
            <a:ext cx="1446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/>
              <a:t>Unique defense behavior</a:t>
            </a:r>
            <a:endParaRPr lang="ko-KR" altLang="en-US" sz="120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5ADF673-972D-4AA5-6F7D-AC230ABF7644}"/>
              </a:ext>
            </a:extLst>
          </p:cNvPr>
          <p:cNvSpPr txBox="1"/>
          <p:nvPr/>
        </p:nvSpPr>
        <p:spPr>
          <a:xfrm>
            <a:off x="8814785" y="5142387"/>
            <a:ext cx="926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Wing beat frequency</a:t>
            </a:r>
            <a:endParaRPr lang="ko-KR" altLang="en-US" sz="120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97B4575-383E-40F5-02CA-42E9E6F0DE6F}"/>
              </a:ext>
            </a:extLst>
          </p:cNvPr>
          <p:cNvSpPr txBox="1"/>
          <p:nvPr/>
        </p:nvSpPr>
        <p:spPr>
          <a:xfrm>
            <a:off x="7483353" y="5324422"/>
            <a:ext cx="14469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Flight pattern</a:t>
            </a:r>
            <a:endParaRPr lang="ko-KR" altLang="en-US" sz="1200"/>
          </a:p>
        </p:txBody>
      </p:sp>
    </p:spTree>
    <p:extLst>
      <p:ext uri="{BB962C8B-B14F-4D97-AF65-F5344CB8AC3E}">
        <p14:creationId xmlns:p14="http://schemas.microsoft.com/office/powerpoint/2010/main" val="4121307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DB873-B99C-6E37-FB64-044DE39A2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87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/>
              <a:t>4. Apis cerana</a:t>
            </a:r>
            <a:r>
              <a:rPr lang="ko-KR" altLang="en-US" sz="3200"/>
              <a:t>에서의 </a:t>
            </a:r>
            <a:r>
              <a:rPr lang="en-US" altLang="ko-KR" sz="3200"/>
              <a:t>Sensory receptor Orthology</a:t>
            </a:r>
            <a:br>
              <a:rPr lang="en-US" altLang="ko-KR" sz="3200"/>
            </a:br>
            <a:endParaRPr lang="ko-KR" altLang="en-US" sz="3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5434C6-B791-03D6-AC52-3879D2824ABA}"/>
              </a:ext>
            </a:extLst>
          </p:cNvPr>
          <p:cNvSpPr txBox="1"/>
          <p:nvPr/>
        </p:nvSpPr>
        <p:spPr>
          <a:xfrm>
            <a:off x="1028700" y="1343818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Sensory receptor </a:t>
            </a:r>
          </a:p>
          <a:p>
            <a:r>
              <a:rPr lang="en-US" altLang="ko-KR"/>
              <a:t>: Social Behavior insects, Cheminal communication</a:t>
            </a:r>
            <a:r>
              <a:rPr lang="ko-KR" altLang="en-US"/>
              <a:t>을 통한</a:t>
            </a:r>
            <a:r>
              <a:rPr lang="en-US" altLang="ko-KR"/>
              <a:t> Colony maintain </a:t>
            </a:r>
            <a:r>
              <a:rPr lang="ko-KR" altLang="en-US"/>
              <a:t> </a:t>
            </a:r>
            <a:r>
              <a:rPr lang="en-US" altLang="ko-KR"/>
              <a:t>&amp; Cooperation</a:t>
            </a:r>
            <a:r>
              <a:rPr lang="ko-KR" altLang="en-US"/>
              <a:t>의 수단</a:t>
            </a:r>
            <a:endParaRPr lang="en-US" altLang="ko-KR"/>
          </a:p>
          <a:p>
            <a:endParaRPr lang="en-US" altLang="ko-K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CD00DB-E731-CE7D-A2A8-AA659BD5D910}"/>
              </a:ext>
            </a:extLst>
          </p:cNvPr>
          <p:cNvSpPr txBox="1"/>
          <p:nvPr/>
        </p:nvSpPr>
        <p:spPr>
          <a:xfrm>
            <a:off x="1028700" y="2297925"/>
            <a:ext cx="693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Apis cerana :   </a:t>
            </a:r>
            <a:r>
              <a:rPr lang="en-US" altLang="ko-KR">
                <a:highlight>
                  <a:srgbClr val="FFFF00"/>
                </a:highlight>
              </a:rPr>
              <a:t>10 Grs 119 Ors 10 Irs </a:t>
            </a:r>
            <a:r>
              <a:rPr lang="ko-KR" altLang="en-US"/>
              <a:t>← </a:t>
            </a:r>
            <a:r>
              <a:rPr lang="en-US" altLang="ko-KR"/>
              <a:t>NEW!!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Apis mellifera : 13 Grs 119 Ors 10 Irs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Drosophila melanogaster : 68 GRs 60Ors 63Irs</a:t>
            </a:r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77478E-41EE-2EAC-696D-C670213B34BC}"/>
              </a:ext>
            </a:extLst>
          </p:cNvPr>
          <p:cNvSpPr txBox="1"/>
          <p:nvPr/>
        </p:nvSpPr>
        <p:spPr>
          <a:xfrm>
            <a:off x="838200" y="3446246"/>
            <a:ext cx="10693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[GR]</a:t>
            </a:r>
          </a:p>
          <a:p>
            <a:r>
              <a:rPr lang="en-US" altLang="ko-KR"/>
              <a:t>- Important roles in Taste-sensing </a:t>
            </a:r>
          </a:p>
          <a:p>
            <a:r>
              <a:rPr lang="en-US" altLang="ko-KR"/>
              <a:t>- Forager bee: Collect nectar/pollen for energy &amp; Nurse bee: Care of brood, clean inside the nest</a:t>
            </a:r>
          </a:p>
          <a:p>
            <a:endParaRPr lang="en-US" altLang="ko-KR"/>
          </a:p>
          <a:p>
            <a:r>
              <a:rPr lang="en-US" altLang="ko-KR"/>
              <a:t>[OR]</a:t>
            </a:r>
          </a:p>
          <a:p>
            <a:r>
              <a:rPr lang="en-US" altLang="ko-KR"/>
              <a:t>- Environmental signal recognition &amp; -inter/-intra species communication </a:t>
            </a:r>
          </a:p>
          <a:p>
            <a:r>
              <a:rPr lang="en-US" altLang="ko-KR"/>
              <a:t>- Honeybee: Kin recognition, food navigation and pheromone detection</a:t>
            </a:r>
          </a:p>
          <a:p>
            <a:endParaRPr lang="en-US" altLang="ko-KR"/>
          </a:p>
          <a:p>
            <a:r>
              <a:rPr lang="en-US" altLang="ko-KR"/>
              <a:t>[IR] </a:t>
            </a:r>
          </a:p>
          <a:p>
            <a:r>
              <a:rPr lang="en-US" altLang="ko-KR"/>
              <a:t>- Primarily respond to [Acids, Amines,and CO2], Physiologically important Molecules</a:t>
            </a:r>
          </a:p>
          <a:p>
            <a:r>
              <a:rPr lang="en-US" altLang="ko-KR"/>
              <a:t>- Detection of environmental chemicals including Odorants and Tastes</a:t>
            </a:r>
          </a:p>
        </p:txBody>
      </p:sp>
    </p:spTree>
    <p:extLst>
      <p:ext uri="{BB962C8B-B14F-4D97-AF65-F5344CB8AC3E}">
        <p14:creationId xmlns:p14="http://schemas.microsoft.com/office/powerpoint/2010/main" val="1630347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117E9C-F533-BF6C-7D2F-28CD1018F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300" y="308114"/>
            <a:ext cx="10515600" cy="828675"/>
          </a:xfrm>
        </p:spPr>
        <p:txBody>
          <a:bodyPr>
            <a:normAutofit/>
          </a:bodyPr>
          <a:lstStyle/>
          <a:p>
            <a:r>
              <a:rPr lang="en-US" altLang="ko-KR" sz="3600"/>
              <a:t>4. Apis cerana</a:t>
            </a:r>
            <a:r>
              <a:rPr lang="ko-KR" altLang="en-US" sz="3600"/>
              <a:t>에서의 </a:t>
            </a:r>
            <a:r>
              <a:rPr lang="en-US" altLang="ko-KR" sz="3600"/>
              <a:t>Sensory receptor Orthology</a:t>
            </a:r>
            <a:endParaRPr lang="ko-KR" altLang="en-US" sz="360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11320AC-06F6-8E7E-ACF1-4B7AE569FD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515" b="28214"/>
          <a:stretch/>
        </p:blipFill>
        <p:spPr>
          <a:xfrm>
            <a:off x="622300" y="1632457"/>
            <a:ext cx="5570004" cy="4692142"/>
          </a:xfrm>
          <a:ln>
            <a:solidFill>
              <a:schemeClr val="tx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6C5F7CA-C4F7-05F8-4D45-EB7734BC77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40" t="70000" r="59344"/>
          <a:stretch/>
        </p:blipFill>
        <p:spPr>
          <a:xfrm>
            <a:off x="6319304" y="4301710"/>
            <a:ext cx="1922996" cy="20228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C8069D1-508E-1F6D-99DF-575B0A86E850}"/>
              </a:ext>
            </a:extLst>
          </p:cNvPr>
          <p:cNvSpPr txBox="1"/>
          <p:nvPr/>
        </p:nvSpPr>
        <p:spPr>
          <a:xfrm>
            <a:off x="6509804" y="1734058"/>
            <a:ext cx="4354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/>
              <a:t>Orthologous relationship of GRs</a:t>
            </a:r>
            <a:endParaRPr lang="en-US" altLang="ko-KR" sz="1800" kern="0" spc="0">
              <a:solidFill>
                <a:srgbClr val="000000"/>
              </a:solidFill>
              <a:effectLst/>
            </a:endParaRPr>
          </a:p>
          <a:p>
            <a:pPr algn="ctr"/>
            <a:endParaRPr lang="ko-KR" altLang="en-US" sz="2000" b="1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B5C9B7-D791-6653-2F40-0ADA55D878F7}"/>
              </a:ext>
            </a:extLst>
          </p:cNvPr>
          <p:cNvSpPr txBox="1"/>
          <p:nvPr/>
        </p:nvSpPr>
        <p:spPr>
          <a:xfrm>
            <a:off x="6597507" y="2250882"/>
            <a:ext cx="426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GR associated Apis cerana traits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400"/>
          </a:p>
          <a:p>
            <a:r>
              <a:rPr lang="en-US" altLang="ko-KR" sz="1600"/>
              <a:t>1. Bitter taste associated GR </a:t>
            </a:r>
            <a:r>
              <a:rPr lang="ko-KR" altLang="en-US" sz="1600"/>
              <a:t>퇴화</a:t>
            </a:r>
            <a:endParaRPr lang="en-US" altLang="ko-KR" sz="1600"/>
          </a:p>
          <a:p>
            <a:r>
              <a:rPr lang="en-US" altLang="ko-KR" sz="1600"/>
              <a:t>2. GR21a &amp; Gr63a Orthology</a:t>
            </a:r>
            <a:r>
              <a:rPr lang="ko-KR" altLang="en-US" sz="1600"/>
              <a:t> </a:t>
            </a:r>
            <a:r>
              <a:rPr lang="en-US" altLang="ko-KR" sz="1600"/>
              <a:t>(X)</a:t>
            </a:r>
          </a:p>
          <a:p>
            <a:r>
              <a:rPr lang="ko-KR" altLang="en-US" sz="1600"/>
              <a:t>→ </a:t>
            </a:r>
            <a:r>
              <a:rPr lang="en-US" altLang="ko-KR" sz="1600"/>
              <a:t>Novel molecular mechanism</a:t>
            </a:r>
          </a:p>
          <a:p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859407-4009-B0D3-8C48-AEA00EC221B9}"/>
              </a:ext>
            </a:extLst>
          </p:cNvPr>
          <p:cNvSpPr txBox="1"/>
          <p:nvPr/>
        </p:nvSpPr>
        <p:spPr>
          <a:xfrm>
            <a:off x="6597507" y="3567925"/>
            <a:ext cx="363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Unique to Honeybee</a:t>
            </a:r>
          </a:p>
          <a:p>
            <a:r>
              <a:rPr lang="ko-KR" altLang="en-US"/>
              <a:t>▶ </a:t>
            </a:r>
            <a:r>
              <a:rPr lang="en-US" altLang="ko-KR">
                <a:highlight>
                  <a:srgbClr val="FFFF00"/>
                </a:highlight>
              </a:rPr>
              <a:t>AcGR 6,7,9,10 and X lineages</a:t>
            </a:r>
            <a:endParaRPr lang="ko-KR" altLang="en-US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91531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117E9C-F533-BF6C-7D2F-28CD1018F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300" y="308114"/>
            <a:ext cx="10515600" cy="828675"/>
          </a:xfrm>
        </p:spPr>
        <p:txBody>
          <a:bodyPr>
            <a:normAutofit/>
          </a:bodyPr>
          <a:lstStyle/>
          <a:p>
            <a:r>
              <a:rPr lang="en-US" altLang="ko-KR" sz="3600"/>
              <a:t>4. Apis cerana</a:t>
            </a:r>
            <a:r>
              <a:rPr lang="ko-KR" altLang="en-US" sz="3600"/>
              <a:t>에서의 </a:t>
            </a:r>
            <a:r>
              <a:rPr lang="en-US" altLang="ko-KR" sz="3600"/>
              <a:t>Sensory receptor Orthology</a:t>
            </a:r>
            <a:endParaRPr lang="ko-KR" altLang="en-US" sz="36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8069D1-508E-1F6D-99DF-575B0A86E850}"/>
              </a:ext>
            </a:extLst>
          </p:cNvPr>
          <p:cNvSpPr txBox="1"/>
          <p:nvPr/>
        </p:nvSpPr>
        <p:spPr>
          <a:xfrm>
            <a:off x="6782997" y="1572959"/>
            <a:ext cx="4354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/>
              <a:t>Orthologous relationship of ORs</a:t>
            </a:r>
            <a:endParaRPr lang="en-US" altLang="ko-KR" sz="1800" kern="0" spc="0">
              <a:solidFill>
                <a:srgbClr val="000000"/>
              </a:solidFill>
              <a:effectLst/>
            </a:endParaRPr>
          </a:p>
          <a:p>
            <a:pPr algn="ctr"/>
            <a:endParaRPr lang="ko-KR" altLang="en-US" sz="2000" b="1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33EADDB-DF18-6363-BDE3-356490EB32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53" r="56895" b="6110"/>
          <a:stretch/>
        </p:blipFill>
        <p:spPr>
          <a:xfrm>
            <a:off x="622300" y="1231899"/>
            <a:ext cx="3198532" cy="54101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3283D82-64A8-711A-7FFD-2F2BD2ACA1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399" r="40757"/>
          <a:stretch/>
        </p:blipFill>
        <p:spPr>
          <a:xfrm>
            <a:off x="3911642" y="1221401"/>
            <a:ext cx="1084139" cy="54206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754E5A2-AC44-5F5C-56B6-8EE655CFCF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053" t="3148"/>
          <a:stretch/>
        </p:blipFill>
        <p:spPr>
          <a:xfrm>
            <a:off x="5086591" y="3551722"/>
            <a:ext cx="1488185" cy="309037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32BB174-277A-1F5E-81BC-CBEC449B25C1}"/>
              </a:ext>
            </a:extLst>
          </p:cNvPr>
          <p:cNvSpPr txBox="1"/>
          <p:nvPr/>
        </p:nvSpPr>
        <p:spPr>
          <a:xfrm>
            <a:off x="6870699" y="2089783"/>
            <a:ext cx="475629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OR associated Apis cerana traits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300"/>
          </a:p>
          <a:p>
            <a:r>
              <a:rPr lang="en-US" altLang="ko-KR" sz="1600"/>
              <a:t>1. AcOR</a:t>
            </a:r>
            <a:r>
              <a:rPr lang="ko-KR" altLang="en-US" sz="1600"/>
              <a:t>은 </a:t>
            </a:r>
            <a:r>
              <a:rPr lang="en-US" altLang="ko-KR" sz="1600"/>
              <a:t>few partial sequence [OR domain]</a:t>
            </a:r>
          </a:p>
          <a:p>
            <a:r>
              <a:rPr lang="en-US" altLang="ko-KR" sz="1600"/>
              <a:t>2. Across scaffold (x) &amp; Clusterd at few location</a:t>
            </a:r>
          </a:p>
          <a:p>
            <a:r>
              <a:rPr lang="en-US" altLang="ko-KR" sz="1600"/>
              <a:t>3.</a:t>
            </a:r>
            <a:r>
              <a:rPr lang="ko-KR" altLang="en-US" sz="1600"/>
              <a:t> </a:t>
            </a:r>
            <a:r>
              <a:rPr lang="en-US" altLang="ko-KR" sz="1600"/>
              <a:t>OR</a:t>
            </a:r>
            <a:r>
              <a:rPr lang="ko-KR" altLang="en-US" sz="1600"/>
              <a:t> </a:t>
            </a:r>
            <a:r>
              <a:rPr lang="en-US" altLang="ko-KR" sz="1600"/>
              <a:t>=</a:t>
            </a:r>
            <a:r>
              <a:rPr lang="ko-KR" altLang="en-US" sz="1600"/>
              <a:t> </a:t>
            </a:r>
            <a:r>
              <a:rPr lang="en-US" altLang="ko-KR" sz="1600"/>
              <a:t>many paralogs [Duplication]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4A1A89-DCE5-7E0F-881E-D277D83AE40F}"/>
              </a:ext>
            </a:extLst>
          </p:cNvPr>
          <p:cNvSpPr txBox="1"/>
          <p:nvPr/>
        </p:nvSpPr>
        <p:spPr>
          <a:xfrm>
            <a:off x="6870699" y="3931749"/>
            <a:ext cx="363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Unique to Honeybee</a:t>
            </a:r>
          </a:p>
          <a:p>
            <a:r>
              <a:rPr lang="ko-KR" altLang="en-US"/>
              <a:t>▶ </a:t>
            </a:r>
            <a:r>
              <a:rPr lang="en-US" altLang="ko-KR">
                <a:highlight>
                  <a:srgbClr val="FFFF00"/>
                </a:highlight>
              </a:rPr>
              <a:t>AcOR 21,38,40,45,56,58,116</a:t>
            </a:r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3E0C3B-5EF4-1169-7531-4792A5C097E0}"/>
              </a:ext>
            </a:extLst>
          </p:cNvPr>
          <p:cNvSpPr txBox="1"/>
          <p:nvPr/>
        </p:nvSpPr>
        <p:spPr>
          <a:xfrm>
            <a:off x="915795" y="5351600"/>
            <a:ext cx="18757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/>
              <a:t>9-oxo-2-decanoic acid :</a:t>
            </a:r>
            <a:endParaRPr lang="ko-KR" altLang="en-US" sz="800"/>
          </a:p>
        </p:txBody>
      </p:sp>
    </p:spTree>
    <p:extLst>
      <p:ext uri="{BB962C8B-B14F-4D97-AF65-F5344CB8AC3E}">
        <p14:creationId xmlns:p14="http://schemas.microsoft.com/office/powerpoint/2010/main" val="1202121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117E9C-F533-BF6C-7D2F-28CD1018F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300" y="308114"/>
            <a:ext cx="10515600" cy="828675"/>
          </a:xfrm>
        </p:spPr>
        <p:txBody>
          <a:bodyPr>
            <a:normAutofit/>
          </a:bodyPr>
          <a:lstStyle/>
          <a:p>
            <a:r>
              <a:rPr lang="en-US" altLang="ko-KR" sz="3600"/>
              <a:t>4. Apis cerana</a:t>
            </a:r>
            <a:r>
              <a:rPr lang="ko-KR" altLang="en-US" sz="3600"/>
              <a:t>에서의 </a:t>
            </a:r>
            <a:r>
              <a:rPr lang="en-US" altLang="ko-KR" sz="3600"/>
              <a:t>Sensory receptor Orthology</a:t>
            </a:r>
            <a:endParaRPr lang="ko-KR" altLang="en-US" sz="36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8069D1-508E-1F6D-99DF-575B0A86E850}"/>
              </a:ext>
            </a:extLst>
          </p:cNvPr>
          <p:cNvSpPr txBox="1"/>
          <p:nvPr/>
        </p:nvSpPr>
        <p:spPr>
          <a:xfrm>
            <a:off x="5893999" y="1670558"/>
            <a:ext cx="4354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/>
              <a:t>Orthologous relationship of IRs</a:t>
            </a:r>
            <a:endParaRPr lang="en-US" altLang="ko-KR" sz="1800" kern="0" spc="0">
              <a:solidFill>
                <a:srgbClr val="000000"/>
              </a:solidFill>
              <a:effectLst/>
            </a:endParaRPr>
          </a:p>
          <a:p>
            <a:pPr algn="ctr"/>
            <a:endParaRPr lang="ko-KR" altLang="en-US" sz="2000" b="1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A42FC15-91C9-3ADE-0BFD-F7D0C9C05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19201"/>
            <a:ext cx="4668280" cy="513068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D4F398C-37A1-FA24-37AB-75562584D0E1}"/>
              </a:ext>
            </a:extLst>
          </p:cNvPr>
          <p:cNvSpPr txBox="1"/>
          <p:nvPr/>
        </p:nvSpPr>
        <p:spPr>
          <a:xfrm>
            <a:off x="5981700" y="2244743"/>
            <a:ext cx="592666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IR subgroups associated Apis cerana traits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300"/>
          </a:p>
          <a:p>
            <a:r>
              <a:rPr lang="en-US" altLang="ko-KR" sz="1600"/>
              <a:t>1. Conversed Antennal Irs [ORs]</a:t>
            </a:r>
          </a:p>
          <a:p>
            <a:r>
              <a:rPr lang="ko-KR" altLang="en-US" sz="1400"/>
              <a:t>→ </a:t>
            </a:r>
            <a:r>
              <a:rPr lang="en-US" altLang="ko-KR" sz="1400"/>
              <a:t>high conserved orthologs identified</a:t>
            </a:r>
            <a:endParaRPr lang="en-US" altLang="ko-KR" sz="1200"/>
          </a:p>
          <a:p>
            <a:r>
              <a:rPr lang="en-US" altLang="ko-KR" sz="1600"/>
              <a:t>2. Species-specific divergent Irs [GRs]</a:t>
            </a:r>
          </a:p>
          <a:p>
            <a:r>
              <a:rPr lang="ko-KR" altLang="en-US" sz="1400"/>
              <a:t>→ </a:t>
            </a:r>
            <a:r>
              <a:rPr lang="en-US" altLang="ko-KR" sz="1400"/>
              <a:t>Honey specific,</a:t>
            </a:r>
            <a:r>
              <a:rPr lang="ko-KR" altLang="en-US" sz="1400"/>
              <a:t> </a:t>
            </a:r>
            <a:r>
              <a:rPr lang="en-US" altLang="ko-KR" sz="1400"/>
              <a:t>low</a:t>
            </a:r>
            <a:r>
              <a:rPr lang="ko-KR" altLang="en-US" sz="1400"/>
              <a:t> </a:t>
            </a:r>
            <a:r>
              <a:rPr lang="en-US" altLang="ko-KR" sz="1400"/>
              <a:t>similarity</a:t>
            </a:r>
            <a:r>
              <a:rPr lang="ko-KR" altLang="en-US" sz="1400"/>
              <a:t> </a:t>
            </a:r>
            <a:r>
              <a:rPr lang="en-US" altLang="ko-KR" sz="1400"/>
              <a:t>to</a:t>
            </a:r>
            <a:r>
              <a:rPr lang="ko-KR" altLang="en-US" sz="1400"/>
              <a:t> </a:t>
            </a:r>
            <a:r>
              <a:rPr lang="en-US" altLang="ko-KR" sz="1400"/>
              <a:t>orthologs</a:t>
            </a:r>
            <a:r>
              <a:rPr lang="ko-KR" altLang="en-US" sz="1400"/>
              <a:t> </a:t>
            </a:r>
            <a:r>
              <a:rPr lang="en-US" altLang="ko-KR" sz="1400"/>
              <a:t>of</a:t>
            </a:r>
            <a:r>
              <a:rPr lang="ko-KR" altLang="en-US" sz="1400"/>
              <a:t> </a:t>
            </a:r>
            <a:r>
              <a:rPr lang="en-US" altLang="ko-KR" sz="1400"/>
              <a:t>other</a:t>
            </a:r>
            <a:r>
              <a:rPr lang="ko-KR" altLang="en-US" sz="1400"/>
              <a:t> </a:t>
            </a:r>
            <a:r>
              <a:rPr lang="en-US" altLang="ko-KR" sz="1400"/>
              <a:t>insect receptor </a:t>
            </a:r>
          </a:p>
          <a:p>
            <a:endParaRPr lang="ko-KR" alt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8AC51E-777D-9347-EFEA-340C690AEFFB}"/>
              </a:ext>
            </a:extLst>
          </p:cNvPr>
          <p:cNvSpPr txBox="1"/>
          <p:nvPr/>
        </p:nvSpPr>
        <p:spPr>
          <a:xfrm>
            <a:off x="5981700" y="5435776"/>
            <a:ext cx="5427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Identified putative orthologs of conserved IRs</a:t>
            </a:r>
          </a:p>
          <a:p>
            <a:r>
              <a:rPr lang="ko-KR" altLang="en-US"/>
              <a:t>▶ </a:t>
            </a:r>
            <a:r>
              <a:rPr lang="en-US" altLang="ko-KR">
                <a:highlight>
                  <a:srgbClr val="FFFF00"/>
                </a:highlight>
              </a:rPr>
              <a:t>IR8a,25a,68a,75a,76a,93a</a:t>
            </a:r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72EB93-7AA5-317D-E254-257841D8267E}"/>
              </a:ext>
            </a:extLst>
          </p:cNvPr>
          <p:cNvSpPr txBox="1"/>
          <p:nvPr/>
        </p:nvSpPr>
        <p:spPr>
          <a:xfrm>
            <a:off x="6685522" y="4325007"/>
            <a:ext cx="4148668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/>
              <a:t> Species-speiceis recognition, including candidate for cuticular hydrocargon receptors and brood pheromone receptors</a:t>
            </a:r>
            <a:endParaRPr lang="ko-KR" altLang="en-US" sz="1400"/>
          </a:p>
        </p:txBody>
      </p:sp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F27E5E1E-D996-F614-A8EC-CF1BD992C8E2}"/>
              </a:ext>
            </a:extLst>
          </p:cNvPr>
          <p:cNvSpPr/>
          <p:nvPr/>
        </p:nvSpPr>
        <p:spPr>
          <a:xfrm>
            <a:off x="8662490" y="3817952"/>
            <a:ext cx="202110" cy="446633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423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A0E954A3-BD68-4AF5-B195-8290D07CC0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5058" y="1209985"/>
            <a:ext cx="11000873" cy="5570622"/>
          </a:xfrm>
        </p:spPr>
        <p:txBody>
          <a:bodyPr>
            <a:noAutofit/>
          </a:bodyPr>
          <a:lstStyle/>
          <a:p>
            <a:pPr algn="l"/>
            <a:r>
              <a:rPr lang="en-US" altLang="ko-KR" sz="1800" b="1">
                <a:latin typeface="+mj-ea"/>
                <a:ea typeface="+mj-ea"/>
              </a:rPr>
              <a:t>1. </a:t>
            </a:r>
            <a:r>
              <a:rPr lang="en-US" altLang="ko-KR" sz="1800" b="1"/>
              <a:t>Apis cerana</a:t>
            </a:r>
            <a:r>
              <a:rPr lang="ko-KR" altLang="en-US" sz="1800" b="1"/>
              <a:t>의 </a:t>
            </a:r>
            <a:r>
              <a:rPr lang="en-US" altLang="ko-KR" sz="1800" b="1"/>
              <a:t>Genome analysis</a:t>
            </a:r>
            <a:r>
              <a:rPr lang="ko-KR" altLang="en-US" sz="1800" b="1"/>
              <a:t>의 필요성</a:t>
            </a:r>
            <a:endParaRPr lang="en-US" altLang="ko-KR" sz="1800" b="1"/>
          </a:p>
          <a:p>
            <a:pPr algn="l"/>
            <a:r>
              <a:rPr lang="en-US" altLang="ko-KR" sz="1800">
                <a:latin typeface="+mj-ea"/>
                <a:ea typeface="+mj-ea"/>
              </a:rPr>
              <a:t>[1] : </a:t>
            </a:r>
            <a:r>
              <a:rPr lang="en-US" altLang="ko-KR" sz="18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Oldroyd, B. P., &amp; Wongsiri, S. (2009). </a:t>
            </a:r>
            <a:r>
              <a:rPr lang="en-US" altLang="ko-KR" sz="1800" b="0" i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Asian honey bees: biology, conservation, and human interactions</a:t>
            </a:r>
            <a:r>
              <a:rPr lang="en-US" altLang="ko-KR" sz="18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Harvard University Press.</a:t>
            </a:r>
          </a:p>
          <a:p>
            <a:pPr algn="l"/>
            <a:endParaRPr lang="en-US" altLang="ko-KR" sz="1800">
              <a:solidFill>
                <a:srgbClr val="222222"/>
              </a:solidFill>
              <a:latin typeface="Arial" panose="020B0604020202020204" pitchFamily="34" charset="0"/>
              <a:ea typeface="+mj-ea"/>
            </a:endParaRPr>
          </a:p>
          <a:p>
            <a:pPr algn="l"/>
            <a:r>
              <a:rPr lang="en-US" altLang="ko-KR" sz="1800" b="1">
                <a:solidFill>
                  <a:srgbClr val="222222"/>
                </a:solidFill>
                <a:latin typeface="Arial" panose="020B0604020202020204" pitchFamily="34" charset="0"/>
                <a:ea typeface="+mj-ea"/>
              </a:rPr>
              <a:t>2. Genome analysis</a:t>
            </a:r>
            <a:r>
              <a:rPr lang="ko-KR" altLang="en-US" sz="1800" b="1">
                <a:solidFill>
                  <a:srgbClr val="222222"/>
                </a:solidFill>
                <a:latin typeface="Arial" panose="020B0604020202020204" pitchFamily="34" charset="0"/>
                <a:ea typeface="+mj-ea"/>
              </a:rPr>
              <a:t>에 사용된 </a:t>
            </a:r>
            <a:r>
              <a:rPr lang="en-US" altLang="ko-KR" sz="1800" b="1">
                <a:solidFill>
                  <a:srgbClr val="222222"/>
                </a:solidFill>
                <a:latin typeface="Arial" panose="020B0604020202020204" pitchFamily="34" charset="0"/>
                <a:ea typeface="+mj-ea"/>
              </a:rPr>
              <a:t>Techinque </a:t>
            </a:r>
            <a:r>
              <a:rPr lang="ko-KR" altLang="en-US" sz="1800" b="1">
                <a:solidFill>
                  <a:srgbClr val="222222"/>
                </a:solidFill>
                <a:latin typeface="Arial" panose="020B0604020202020204" pitchFamily="34" charset="0"/>
                <a:ea typeface="+mj-ea"/>
              </a:rPr>
              <a:t>및 </a:t>
            </a:r>
            <a:r>
              <a:rPr lang="en-US" altLang="ko-KR" sz="1800" b="1">
                <a:solidFill>
                  <a:srgbClr val="222222"/>
                </a:solidFill>
                <a:latin typeface="Arial" panose="020B0604020202020204" pitchFamily="34" charset="0"/>
                <a:ea typeface="+mj-ea"/>
              </a:rPr>
              <a:t>Data </a:t>
            </a:r>
            <a:r>
              <a:rPr lang="ko-KR" altLang="en-US" sz="1800" b="1">
                <a:solidFill>
                  <a:srgbClr val="222222"/>
                </a:solidFill>
                <a:latin typeface="Arial" panose="020B0604020202020204" pitchFamily="34" charset="0"/>
                <a:ea typeface="+mj-ea"/>
              </a:rPr>
              <a:t>해석</a:t>
            </a:r>
            <a:endParaRPr lang="en-US" altLang="ko-KR" sz="1800" b="1">
              <a:solidFill>
                <a:srgbClr val="222222"/>
              </a:solidFill>
              <a:latin typeface="Arial" panose="020B0604020202020204" pitchFamily="34" charset="0"/>
              <a:ea typeface="+mj-ea"/>
            </a:endParaRPr>
          </a:p>
          <a:p>
            <a:pPr algn="l"/>
            <a:r>
              <a:rPr lang="en-US" altLang="ko-KR" sz="1800">
                <a:solidFill>
                  <a:srgbClr val="222222"/>
                </a:solidFill>
                <a:latin typeface="Arial" panose="020B0604020202020204" pitchFamily="34" charset="0"/>
                <a:ea typeface="+mj-ea"/>
              </a:rPr>
              <a:t>[2] : </a:t>
            </a:r>
            <a:r>
              <a:rPr lang="en-US" altLang="ko-KR" sz="1800">
                <a:solidFill>
                  <a:srgbClr val="222222"/>
                </a:solidFill>
                <a:latin typeface="Arial" panose="020B0604020202020204" pitchFamily="34" charset="0"/>
                <a:ea typeface="+mj-ea"/>
                <a:hlinkClick r:id="rId3"/>
              </a:rPr>
              <a:t>https://youtu.be/fCd6B5HRaZ8</a:t>
            </a:r>
            <a:r>
              <a:rPr lang="en-US" altLang="ko-KR" sz="1800">
                <a:solidFill>
                  <a:srgbClr val="222222"/>
                </a:solidFill>
                <a:latin typeface="Arial" panose="020B0604020202020204" pitchFamily="34" charset="0"/>
                <a:ea typeface="+mj-ea"/>
              </a:rPr>
              <a:t> [illumine Ofiicial]</a:t>
            </a:r>
          </a:p>
          <a:p>
            <a:pPr algn="l"/>
            <a:endParaRPr lang="en-US" altLang="ko-KR" sz="1800" b="1">
              <a:solidFill>
                <a:srgbClr val="222222"/>
              </a:solidFill>
              <a:latin typeface="Arial" panose="020B0604020202020204" pitchFamily="34" charset="0"/>
              <a:ea typeface="+mj-ea"/>
            </a:endParaRPr>
          </a:p>
          <a:p>
            <a:pPr algn="l"/>
            <a:r>
              <a:rPr lang="en-US" altLang="ko-KR" sz="1800" b="1">
                <a:solidFill>
                  <a:srgbClr val="222222"/>
                </a:solidFill>
                <a:latin typeface="Arial" panose="020B0604020202020204" pitchFamily="34" charset="0"/>
                <a:ea typeface="+mj-ea"/>
              </a:rPr>
              <a:t>3.  Apis cerana gene</a:t>
            </a:r>
            <a:r>
              <a:rPr lang="ko-KR" altLang="en-US" sz="1800" b="1">
                <a:solidFill>
                  <a:srgbClr val="222222"/>
                </a:solidFill>
                <a:latin typeface="Arial" panose="020B0604020202020204" pitchFamily="34" charset="0"/>
                <a:ea typeface="+mj-ea"/>
              </a:rPr>
              <a:t>의 </a:t>
            </a:r>
            <a:r>
              <a:rPr lang="en-US" altLang="ko-KR" sz="1800" b="1">
                <a:solidFill>
                  <a:srgbClr val="222222"/>
                </a:solidFill>
                <a:latin typeface="Arial" panose="020B0604020202020204" pitchFamily="34" charset="0"/>
                <a:ea typeface="+mj-ea"/>
              </a:rPr>
              <a:t>functional traits</a:t>
            </a:r>
          </a:p>
          <a:p>
            <a:pPr algn="l"/>
            <a:r>
              <a:rPr lang="en-US" altLang="ko-KR" sz="1800" b="1">
                <a:latin typeface="+mj-ea"/>
                <a:ea typeface="+mj-ea"/>
              </a:rPr>
              <a:t>4. Sensory Receptor</a:t>
            </a:r>
            <a:r>
              <a:rPr lang="ko-KR" altLang="en-US" sz="1800" b="1">
                <a:latin typeface="+mj-ea"/>
                <a:ea typeface="+mj-ea"/>
              </a:rPr>
              <a:t>에서의 </a:t>
            </a:r>
            <a:r>
              <a:rPr lang="en-US" altLang="ko-KR" sz="1800" b="1">
                <a:latin typeface="+mj-ea"/>
                <a:ea typeface="+mj-ea"/>
              </a:rPr>
              <a:t>Apis Cerana</a:t>
            </a:r>
            <a:r>
              <a:rPr lang="ko-KR" altLang="en-US" sz="1800" b="1">
                <a:latin typeface="+mj-ea"/>
                <a:ea typeface="+mj-ea"/>
              </a:rPr>
              <a:t>의 특징</a:t>
            </a:r>
            <a:endParaRPr lang="en-US" altLang="ko-KR" sz="1800" b="1">
              <a:latin typeface="+mj-ea"/>
              <a:ea typeface="+mj-ea"/>
            </a:endParaRPr>
          </a:p>
          <a:p>
            <a:pPr algn="l"/>
            <a:r>
              <a:rPr lang="en-US" altLang="ko-KR" sz="1800">
                <a:latin typeface="+mj-ea"/>
                <a:ea typeface="+mj-ea"/>
              </a:rPr>
              <a:t>[3] :  </a:t>
            </a:r>
            <a:r>
              <a:rPr lang="en-US" altLang="ko-KR" sz="1800" b="0" i="0">
                <a:solidFill>
                  <a:srgbClr val="333333"/>
                </a:solidFill>
                <a:effectLst/>
                <a:latin typeface="-apple-system"/>
              </a:rPr>
              <a:t>Park, D., Jung, J.W., Choi, BS. </a:t>
            </a:r>
            <a:r>
              <a:rPr lang="en-US" altLang="ko-KR" sz="1800" b="0" i="1">
                <a:solidFill>
                  <a:srgbClr val="333333"/>
                </a:solidFill>
                <a:effectLst/>
                <a:latin typeface="-apple-system"/>
              </a:rPr>
              <a:t>et al.</a:t>
            </a:r>
            <a:r>
              <a:rPr lang="en-US" altLang="ko-KR" sz="1800" b="0" i="0">
                <a:solidFill>
                  <a:srgbClr val="333333"/>
                </a:solidFill>
                <a:effectLst/>
                <a:latin typeface="-apple-system"/>
              </a:rPr>
              <a:t> Uncovering the novel characteristics of Asian honey bee, </a:t>
            </a:r>
            <a:r>
              <a:rPr lang="en-US" altLang="ko-KR" sz="1800" b="0" i="1">
                <a:solidFill>
                  <a:srgbClr val="333333"/>
                </a:solidFill>
                <a:effectLst/>
                <a:latin typeface="-apple-system"/>
              </a:rPr>
              <a:t>Apis cerana</a:t>
            </a:r>
            <a:r>
              <a:rPr lang="en-US" altLang="ko-KR" sz="1800" b="0" i="0">
                <a:solidFill>
                  <a:srgbClr val="333333"/>
                </a:solidFill>
                <a:effectLst/>
                <a:latin typeface="-apple-system"/>
              </a:rPr>
              <a:t>, by whole genome sequencing. </a:t>
            </a:r>
            <a:r>
              <a:rPr lang="en-US" altLang="ko-KR" sz="1800" b="0" i="1">
                <a:solidFill>
                  <a:srgbClr val="333333"/>
                </a:solidFill>
                <a:effectLst/>
                <a:latin typeface="-apple-system"/>
              </a:rPr>
              <a:t>BMC Genomics</a:t>
            </a:r>
            <a:r>
              <a:rPr lang="en-US" altLang="ko-KR" sz="1800" b="0" i="0">
                <a:solidFill>
                  <a:srgbClr val="333333"/>
                </a:solidFill>
                <a:effectLst/>
                <a:latin typeface="-apple-system"/>
              </a:rPr>
              <a:t> </a:t>
            </a:r>
            <a:r>
              <a:rPr lang="en-US" altLang="ko-KR" sz="1800" b="1" i="0">
                <a:solidFill>
                  <a:srgbClr val="333333"/>
                </a:solidFill>
                <a:effectLst/>
                <a:latin typeface="-apple-system"/>
              </a:rPr>
              <a:t>16, </a:t>
            </a:r>
            <a:r>
              <a:rPr lang="en-US" altLang="ko-KR" sz="1800" b="0" i="0">
                <a:solidFill>
                  <a:srgbClr val="333333"/>
                </a:solidFill>
                <a:effectLst/>
                <a:latin typeface="-apple-system"/>
              </a:rPr>
              <a:t>1 (2015). https://doi.org/10.1186/1471-2164-16-</a:t>
            </a:r>
            <a:endParaRPr lang="en-US" altLang="ko-KR" sz="1800">
              <a:latin typeface="+mj-ea"/>
              <a:ea typeface="+mj-ea"/>
            </a:endParaRPr>
          </a:p>
          <a:p>
            <a:pPr algn="l"/>
            <a:endParaRPr lang="ko-KR" alt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37C590-D910-4F2B-A96D-79E630A3E601}"/>
              </a:ext>
            </a:extLst>
          </p:cNvPr>
          <p:cNvSpPr txBox="1"/>
          <p:nvPr/>
        </p:nvSpPr>
        <p:spPr>
          <a:xfrm>
            <a:off x="555058" y="348211"/>
            <a:ext cx="249053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/>
              <a:t>Reference</a:t>
            </a:r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7288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FB1866-84AC-D343-7C6B-6A875C3EB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474" y="1726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b="1"/>
              <a:t>Feedback</a:t>
            </a:r>
            <a:endParaRPr lang="ko-KR" altLang="en-US" sz="3600" b="1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84426B-F51F-D08D-3D86-7F571490C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097" y="1655545"/>
            <a:ext cx="10792326" cy="4361698"/>
          </a:xfrm>
        </p:spPr>
        <p:txBody>
          <a:bodyPr>
            <a:normAutofit/>
          </a:bodyPr>
          <a:lstStyle/>
          <a:p>
            <a:r>
              <a:rPr lang="en-US" altLang="ko-KR" sz="1800"/>
              <a:t>Quantitative trait locous, QTL &lt; </a:t>
            </a:r>
            <a:r>
              <a:rPr lang="ko-KR" altLang="en-US" sz="1800"/>
              <a:t>유전지도 작성</a:t>
            </a:r>
            <a:endParaRPr lang="en-US" altLang="ko-KR" sz="1800"/>
          </a:p>
          <a:p>
            <a:pPr marL="0" indent="0">
              <a:buNone/>
            </a:pPr>
            <a:r>
              <a:rPr lang="en-US" altLang="ko-KR" sz="1800"/>
              <a:t>: </a:t>
            </a:r>
            <a:r>
              <a:rPr lang="ko-KR" altLang="en-US" sz="1800"/>
              <a:t>여러 </a:t>
            </a:r>
            <a:r>
              <a:rPr lang="en-US" altLang="ko-KR" sz="1800"/>
              <a:t>gene</a:t>
            </a:r>
            <a:r>
              <a:rPr lang="ko-KR" altLang="en-US" sz="1800"/>
              <a:t>이 복합적으로 작용 </a:t>
            </a:r>
            <a:endParaRPr lang="en-US" altLang="ko-KR" sz="1800"/>
          </a:p>
          <a:p>
            <a:endParaRPr lang="en-US" altLang="ko-KR" sz="1800"/>
          </a:p>
          <a:p>
            <a:pPr marL="0" indent="0">
              <a:buNone/>
            </a:pPr>
            <a:r>
              <a:rPr lang="en-US" altLang="ko-KR" sz="1800"/>
              <a:t>- </a:t>
            </a:r>
            <a:r>
              <a:rPr lang="ko-KR" altLang="en-US" sz="1800"/>
              <a:t>육종 </a:t>
            </a:r>
            <a:r>
              <a:rPr lang="en-US" altLang="ko-KR" sz="1800"/>
              <a:t>: REGION</a:t>
            </a:r>
            <a:r>
              <a:rPr lang="ko-KR" altLang="en-US" sz="1800"/>
              <a:t>에 잘 적응</a:t>
            </a:r>
            <a:r>
              <a:rPr lang="en-US" altLang="ko-KR" sz="1800"/>
              <a:t>, </a:t>
            </a:r>
            <a:r>
              <a:rPr lang="ko-KR" altLang="en-US" sz="1800"/>
              <a:t>생산성</a:t>
            </a:r>
            <a:r>
              <a:rPr lang="en-US" altLang="ko-KR" sz="1800"/>
              <a:t>, </a:t>
            </a:r>
          </a:p>
          <a:p>
            <a:pPr>
              <a:buFontTx/>
              <a:buChar char="-"/>
            </a:pPr>
            <a:r>
              <a:rPr lang="en-US" altLang="ko-KR" sz="1800"/>
              <a:t>Synteny regulation</a:t>
            </a:r>
          </a:p>
          <a:p>
            <a:pPr>
              <a:buFontTx/>
              <a:buChar char="-"/>
            </a:pPr>
            <a:endParaRPr lang="en-US" altLang="ko-KR" sz="1800"/>
          </a:p>
          <a:p>
            <a:pPr marL="514350" indent="-514350">
              <a:buAutoNum type="arabicPeriod"/>
            </a:pPr>
            <a:r>
              <a:rPr lang="en-US" altLang="ko-KR" sz="1800"/>
              <a:t>Technique </a:t>
            </a:r>
            <a:r>
              <a:rPr lang="ko-KR" altLang="en-US" sz="1800"/>
              <a:t>쪽으로</a:t>
            </a:r>
            <a:r>
              <a:rPr lang="en-US" altLang="ko-KR" sz="1800"/>
              <a:t>, Tool </a:t>
            </a:r>
            <a:r>
              <a:rPr lang="ko-KR" altLang="en-US" sz="1800"/>
              <a:t>돌리는 것</a:t>
            </a:r>
            <a:r>
              <a:rPr lang="en-US" altLang="ko-KR" sz="1800"/>
              <a:t> &lt; </a:t>
            </a:r>
            <a:r>
              <a:rPr lang="ko-KR" altLang="en-US" sz="1800"/>
              <a:t>해석방법</a:t>
            </a:r>
            <a:endParaRPr lang="en-US" altLang="ko-KR" sz="1800"/>
          </a:p>
          <a:p>
            <a:pPr marL="514350" indent="-514350">
              <a:buAutoNum type="arabicPeriod"/>
            </a:pPr>
            <a:r>
              <a:rPr lang="en-US" altLang="ko-KR" sz="1800"/>
              <a:t>Assemble</a:t>
            </a:r>
          </a:p>
          <a:p>
            <a:pPr marL="514350" indent="-514350">
              <a:buAutoNum type="arabicPeriod"/>
            </a:pPr>
            <a:r>
              <a:rPr lang="en-US" altLang="ko-KR" sz="1800"/>
              <a:t>Sequencing</a:t>
            </a:r>
          </a:p>
          <a:p>
            <a:pPr marL="514350" indent="-514350">
              <a:buAutoNum type="arabicPeriod"/>
            </a:pPr>
            <a:r>
              <a:rPr lang="en-US" altLang="ko-KR" sz="1800"/>
              <a:t>RNA sequencing : Annotation gene</a:t>
            </a:r>
            <a:r>
              <a:rPr lang="ko-KR" altLang="en-US" sz="1800"/>
              <a:t>이</a:t>
            </a:r>
            <a:r>
              <a:rPr lang="en-US" altLang="ko-KR" sz="1800"/>
              <a:t> </a:t>
            </a:r>
            <a:r>
              <a:rPr lang="ko-KR" altLang="en-US" sz="1800"/>
              <a:t>어디있는지 </a:t>
            </a:r>
            <a:r>
              <a:rPr lang="en-US" altLang="ko-KR" sz="1800"/>
              <a:t>finding! Poly A tail </a:t>
            </a:r>
            <a:r>
              <a:rPr lang="ko-KR" altLang="en-US" sz="1800"/>
              <a:t>가지고 </a:t>
            </a:r>
            <a:r>
              <a:rPr lang="en-US" altLang="ko-KR" sz="1800"/>
              <a:t>finding!</a:t>
            </a:r>
          </a:p>
          <a:p>
            <a:pPr marL="514350" indent="-514350">
              <a:buAutoNum type="arabicPeriod"/>
            </a:pPr>
            <a:endParaRPr lang="en-US" altLang="ko-KR" sz="1800"/>
          </a:p>
          <a:p>
            <a:pPr marL="514350" indent="-514350">
              <a:buAutoNum type="arabicPeriod"/>
            </a:pPr>
            <a:endParaRPr lang="en-US" altLang="ko-KR" sz="1800"/>
          </a:p>
          <a:p>
            <a:pPr marL="514350" indent="-514350">
              <a:buAutoNum type="arabicPeriod"/>
            </a:pPr>
            <a:endParaRPr lang="en-US" altLang="ko-KR" sz="1800"/>
          </a:p>
          <a:p>
            <a:pPr marL="0" indent="0">
              <a:buNone/>
            </a:pPr>
            <a:endParaRPr lang="en-US" altLang="ko-KR" sz="1800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514350" indent="-514350">
              <a:buAutoNum type="arabicPeriod"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69554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BF0853-28AD-7A04-C2A5-DF1150A11F87}"/>
              </a:ext>
            </a:extLst>
          </p:cNvPr>
          <p:cNvSpPr txBox="1"/>
          <p:nvPr/>
        </p:nvSpPr>
        <p:spPr>
          <a:xfrm>
            <a:off x="875899" y="841565"/>
            <a:ext cx="2949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/>
              <a:t>Contents</a:t>
            </a:r>
            <a:endParaRPr lang="ko-KR" altLang="en-US" sz="36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6B2E68-F417-8CEC-D51C-48482B58B4D9}"/>
              </a:ext>
            </a:extLst>
          </p:cNvPr>
          <p:cNvSpPr txBox="1"/>
          <p:nvPr/>
        </p:nvSpPr>
        <p:spPr>
          <a:xfrm>
            <a:off x="875899" y="1867301"/>
            <a:ext cx="9952522" cy="2929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/>
              <a:t>Apis cerana</a:t>
            </a:r>
            <a:r>
              <a:rPr lang="ko-KR" altLang="en-US" sz="2400"/>
              <a:t>의 </a:t>
            </a:r>
            <a:r>
              <a:rPr lang="en-US" altLang="ko-KR" sz="2400"/>
              <a:t>Genome analysis</a:t>
            </a:r>
            <a:r>
              <a:rPr lang="ko-KR" altLang="en-US" sz="2400"/>
              <a:t>의 필요성</a:t>
            </a:r>
            <a:endParaRPr lang="en-US" altLang="ko-KR" sz="2400"/>
          </a:p>
          <a:p>
            <a:pPr marL="342900" indent="-342900">
              <a:lnSpc>
                <a:spcPct val="200000"/>
              </a:lnSpc>
              <a:buFontTx/>
              <a:buAutoNum type="arabicPeriod"/>
            </a:pPr>
            <a:r>
              <a:rPr lang="en-US" altLang="ko-KR" sz="2400"/>
              <a:t>Genome analysis</a:t>
            </a:r>
            <a:r>
              <a:rPr lang="ko-KR" altLang="en-US" sz="2400"/>
              <a:t>에 사용된 </a:t>
            </a:r>
            <a:r>
              <a:rPr lang="en-US" altLang="ko-KR" sz="2400"/>
              <a:t>Technique </a:t>
            </a:r>
            <a:r>
              <a:rPr lang="ko-KR" altLang="en-US" sz="2400"/>
              <a:t>및 </a:t>
            </a:r>
            <a:r>
              <a:rPr lang="en-US" altLang="ko-KR" sz="2400"/>
              <a:t>Data </a:t>
            </a:r>
            <a:r>
              <a:rPr lang="ko-KR" altLang="en-US" sz="2400"/>
              <a:t>해석</a:t>
            </a:r>
            <a:endParaRPr lang="en-US" altLang="ko-KR" sz="240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/>
              <a:t>Apis cerana gene</a:t>
            </a:r>
            <a:r>
              <a:rPr lang="ko-KR" altLang="en-US" sz="2400"/>
              <a:t>의 </a:t>
            </a:r>
            <a:r>
              <a:rPr lang="en-US" altLang="ko-KR" sz="2400"/>
              <a:t>Functional traits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/>
              <a:t>Apis cerana</a:t>
            </a:r>
            <a:r>
              <a:rPr lang="ko-KR" altLang="en-US" sz="2400"/>
              <a:t>에서의 </a:t>
            </a:r>
            <a:r>
              <a:rPr lang="en-US" altLang="ko-KR" sz="2400"/>
              <a:t>Sensory receptor Orthology</a:t>
            </a:r>
          </a:p>
        </p:txBody>
      </p:sp>
    </p:spTree>
    <p:extLst>
      <p:ext uri="{BB962C8B-B14F-4D97-AF65-F5344CB8AC3E}">
        <p14:creationId xmlns:p14="http://schemas.microsoft.com/office/powerpoint/2010/main" val="2080932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EF87CA-58A7-CC00-DA56-B7C700F63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/>
              <a:t>1. Apis cerana</a:t>
            </a:r>
            <a:r>
              <a:rPr lang="ko-KR" altLang="en-US" sz="3600"/>
              <a:t>의 </a:t>
            </a:r>
            <a:r>
              <a:rPr lang="en-US" altLang="ko-KR" sz="3600"/>
              <a:t>Genome analysis</a:t>
            </a:r>
            <a:r>
              <a:rPr lang="ko-KR" altLang="en-US" sz="3600"/>
              <a:t>의 필요성</a:t>
            </a:r>
            <a:br>
              <a:rPr lang="en-US" altLang="ko-KR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1181A5-F304-30D3-1763-566244C33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020" y="1395663"/>
            <a:ext cx="11020927" cy="53323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b="1">
                <a:latin typeface="+mj-lt"/>
              </a:rPr>
              <a:t>Honeybee</a:t>
            </a:r>
            <a:r>
              <a:rPr lang="en-US" altLang="ko-KR" sz="1800">
                <a:latin typeface="+mj-lt"/>
              </a:rPr>
              <a:t> Apis genus</a:t>
            </a:r>
          </a:p>
          <a:p>
            <a:pPr>
              <a:buFontTx/>
              <a:buChar char="-"/>
            </a:pPr>
            <a:r>
              <a:rPr lang="en-US" altLang="ko-KR" sz="1800">
                <a:latin typeface="+mj-lt"/>
              </a:rPr>
              <a:t>1 Western : Apis mellifera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1800">
                <a:latin typeface="+mj-lt"/>
              </a:rPr>
              <a:t>8 Asian : </a:t>
            </a:r>
            <a:r>
              <a:rPr lang="en-US" altLang="ko-KR" sz="1800" u="sng" kern="100" spc="0">
                <a:solidFill>
                  <a:srgbClr val="FF0000"/>
                </a:solidFill>
                <a:effectLst/>
                <a:latin typeface="+mj-lt"/>
              </a:rPr>
              <a:t>Apis cerana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</a:rPr>
              <a:t>, Apis dorsata, Apis florea, Apis koschevnikovi, Apis nigrocincta,  Apis nuluensis, Apis andreniformis [1] </a:t>
            </a:r>
            <a:endParaRPr lang="en-US" altLang="ko-KR" sz="1800" kern="100">
              <a:solidFill>
                <a:srgbClr val="000000"/>
              </a:solidFill>
              <a:latin typeface="+mj-lt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600">
              <a:latin typeface="+mj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>
                <a:latin typeface="+mj-lt"/>
              </a:rPr>
              <a:t>[</a:t>
            </a:r>
            <a:r>
              <a:rPr lang="ko-KR" altLang="en-US" sz="1800">
                <a:latin typeface="+mj-lt"/>
              </a:rPr>
              <a:t>연구의 필요성</a:t>
            </a:r>
            <a:r>
              <a:rPr lang="en-US" altLang="ko-KR" sz="1800">
                <a:latin typeface="+mj-lt"/>
              </a:rPr>
              <a:t>]</a:t>
            </a: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</a:rPr>
              <a:t>1. Social behavior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  <a:ea typeface="함초롬바탕" panose="02030604000101010101" pitchFamily="18" charset="-127"/>
              </a:rPr>
              <a:t>: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+mj-lt"/>
                <a:ea typeface="함초롬바탕" panose="02030604000101010101" pitchFamily="18" charset="-127"/>
              </a:rPr>
              <a:t> 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</a:rPr>
              <a:t>Molecular &amp; neural mechanism</a:t>
            </a:r>
            <a:r>
              <a:rPr lang="ko-KR" altLang="en-US" sz="1800" kern="100">
                <a:solidFill>
                  <a:srgbClr val="000000"/>
                </a:solidFill>
                <a:latin typeface="+mj-lt"/>
                <a:ea typeface="함초롬바탕" panose="02030604000101010101" pitchFamily="18" charset="-127"/>
              </a:rPr>
              <a:t>의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+mj-lt"/>
                <a:ea typeface="함초롬바탕" panose="02030604000101010101" pitchFamily="18" charset="-127"/>
              </a:rPr>
              <a:t> 이해를 위한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</a:rPr>
              <a:t>Model system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+mj-lt"/>
                <a:ea typeface="함초롬바탕" panose="02030604000101010101" pitchFamily="18" charset="-127"/>
              </a:rPr>
              <a:t>로의 적합성</a:t>
            </a:r>
            <a:endParaRPr lang="ko-KR" altLang="en-US" sz="1800" kern="100" spc="0">
              <a:solidFill>
                <a:srgbClr val="000000"/>
              </a:solidFill>
              <a:effectLst/>
              <a:latin typeface="+mj-lt"/>
            </a:endParaRPr>
          </a:p>
          <a:p>
            <a:pPr marL="0" indent="0" fontAlgn="base" latinLnBrk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800" kern="100">
                <a:solidFill>
                  <a:srgbClr val="000000"/>
                </a:solidFill>
                <a:latin typeface="+mj-lt"/>
              </a:rPr>
              <a:t>:</a:t>
            </a:r>
            <a:r>
              <a:rPr lang="ko-KR" altLang="en-US" sz="1800" kern="100">
                <a:solidFill>
                  <a:srgbClr val="000000"/>
                </a:solidFill>
                <a:latin typeface="+mj-lt"/>
              </a:rPr>
              <a:t> </a:t>
            </a:r>
            <a:r>
              <a:rPr lang="en-US" altLang="ko-KR" sz="1800" kern="100">
                <a:solidFill>
                  <a:srgbClr val="000000"/>
                </a:solidFill>
                <a:latin typeface="+mj-lt"/>
              </a:rPr>
              <a:t>Sensory receptor based Communication,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</a:rPr>
              <a:t>Cooperative group-level defense </a:t>
            </a:r>
            <a:endParaRPr lang="en-US" altLang="ko-KR" sz="1800" kern="100">
              <a:solidFill>
                <a:srgbClr val="92D050"/>
              </a:solidFill>
              <a:latin typeface="+mj-lt"/>
            </a:endParaRPr>
          </a:p>
          <a:p>
            <a:pPr marL="0" indent="0" fontAlgn="base" latinLnBrk="0">
              <a:lnSpc>
                <a:spcPct val="100000"/>
              </a:lnSpc>
              <a:spcBef>
                <a:spcPts val="0"/>
              </a:spcBef>
              <a:buNone/>
            </a:pPr>
            <a:endParaRPr lang="en-US" altLang="ko-KR" sz="1800" kern="100" spc="0">
              <a:solidFill>
                <a:srgbClr val="000000"/>
              </a:solidFill>
              <a:effectLst/>
              <a:latin typeface="+mj-lt"/>
            </a:endParaRP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</a:rPr>
              <a:t>2. Apicultural industry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+mj-lt"/>
                <a:ea typeface="함초롬바탕" panose="02030604000101010101" pitchFamily="18" charset="-127"/>
              </a:rPr>
              <a:t>에서의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</a:rPr>
              <a:t>Economic benefits</a:t>
            </a:r>
            <a:r>
              <a:rPr lang="ko-KR" altLang="en-US" sz="1800" kern="100">
                <a:solidFill>
                  <a:srgbClr val="000000"/>
                </a:solidFill>
                <a:latin typeface="+mj-lt"/>
                <a:ea typeface="함초롬바탕" panose="02030604000101010101" pitchFamily="18" charset="-127"/>
              </a:rPr>
              <a:t> </a:t>
            </a:r>
            <a:r>
              <a:rPr lang="en-US" altLang="ko-KR" sz="1800" kern="100">
                <a:solidFill>
                  <a:srgbClr val="000000"/>
                </a:solidFill>
                <a:latin typeface="+mj-lt"/>
                <a:ea typeface="함초롬바탕" panose="02030604000101010101" pitchFamily="18" charset="-127"/>
              </a:rPr>
              <a:t>Productivity </a:t>
            </a:r>
            <a:endParaRPr lang="ko-KR" altLang="en-US" sz="1800" kern="100" spc="0">
              <a:solidFill>
                <a:srgbClr val="000000"/>
              </a:solidFill>
              <a:effectLst/>
              <a:latin typeface="+mj-lt"/>
            </a:endParaRP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100" spc="0">
              <a:solidFill>
                <a:srgbClr val="000000"/>
              </a:solidFill>
              <a:effectLst/>
              <a:latin typeface="+mj-lt"/>
            </a:endParaRP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</a:rPr>
              <a:t>3. Western &amp; Asia honeybee</a:t>
            </a:r>
            <a:r>
              <a:rPr lang="ko-KR" altLang="en-US" sz="1800" kern="100">
                <a:solidFill>
                  <a:srgbClr val="000000"/>
                </a:solidFill>
                <a:latin typeface="+mj-lt"/>
                <a:ea typeface="함초롬바탕" panose="02030604000101010101" pitchFamily="18" charset="-127"/>
              </a:rPr>
              <a:t> 사이의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+mj-lt"/>
                <a:ea typeface="함초롬바탕" panose="02030604000101010101" pitchFamily="18" charset="-127"/>
              </a:rPr>
              <a:t>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  <a:ea typeface="함초롬바탕" panose="02030604000101010101" pitchFamily="18" charset="-127"/>
              </a:rPr>
              <a:t>divergent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</a:rPr>
              <a:t>biological traits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+mj-lt"/>
                <a:ea typeface="함초롬바탕" panose="02030604000101010101" pitchFamily="18" charset="-127"/>
              </a:rPr>
              <a:t> </a:t>
            </a:r>
            <a:r>
              <a:rPr lang="ko-KR" altLang="en-US" sz="1800" kern="100">
                <a:solidFill>
                  <a:srgbClr val="000000"/>
                </a:solidFill>
                <a:latin typeface="+mj-lt"/>
                <a:ea typeface="함초롬바탕" panose="02030604000101010101" pitchFamily="18" charset="-127"/>
              </a:rPr>
              <a:t>→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+mj-lt"/>
              </a:rPr>
              <a:t>biodiversity</a:t>
            </a:r>
            <a:endParaRPr lang="en-US" altLang="ko-KR" sz="1800" kern="100" spc="0">
              <a:solidFill>
                <a:srgbClr val="000000"/>
              </a:solidFill>
              <a:effectLst/>
              <a:latin typeface="+mj-lt"/>
              <a:ea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100">
              <a:solidFill>
                <a:srgbClr val="000000"/>
              </a:solidFill>
              <a:latin typeface="+mj-lt"/>
              <a:ea typeface="함초롬바탕" panose="02030604000101010101" pitchFamily="18" charset="-127"/>
            </a:endParaRPr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006BD3-4428-CA56-5FD7-DB220D95806A}"/>
              </a:ext>
            </a:extLst>
          </p:cNvPr>
          <p:cNvSpPr txBox="1"/>
          <p:nvPr/>
        </p:nvSpPr>
        <p:spPr>
          <a:xfrm>
            <a:off x="9419925" y="6159694"/>
            <a:ext cx="25891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[1] Oldroyd, Benjamin P., and Siriwat Wongsiri.(2009)</a:t>
            </a:r>
            <a:endParaRPr lang="ko-KR" altLang="en-US" sz="1100"/>
          </a:p>
        </p:txBody>
      </p:sp>
    </p:spTree>
    <p:extLst>
      <p:ext uri="{BB962C8B-B14F-4D97-AF65-F5344CB8AC3E}">
        <p14:creationId xmlns:p14="http://schemas.microsoft.com/office/powerpoint/2010/main" val="2433131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7EAC643-1AD1-E0F4-5951-4F534947E5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7452" y="121096"/>
            <a:ext cx="8977095" cy="648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931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3ADCC-980D-D7B3-3025-D50F54E66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89118" cy="1325563"/>
          </a:xfrm>
        </p:spPr>
        <p:txBody>
          <a:bodyPr>
            <a:normAutofit fontScale="90000"/>
          </a:bodyPr>
          <a:lstStyle/>
          <a:p>
            <a:r>
              <a:rPr lang="en-US" altLang="ko-KR" sz="3600"/>
              <a:t>2. Genome analysis</a:t>
            </a:r>
            <a:r>
              <a:rPr lang="ko-KR" altLang="en-US" sz="3600"/>
              <a:t>에 사용된 </a:t>
            </a:r>
            <a:r>
              <a:rPr lang="en-US" altLang="ko-KR" sz="3600"/>
              <a:t>Technique </a:t>
            </a:r>
            <a:r>
              <a:rPr lang="ko-KR" altLang="en-US" sz="3600"/>
              <a:t>및 </a:t>
            </a:r>
            <a:r>
              <a:rPr lang="en-US" altLang="ko-KR" sz="3600"/>
              <a:t>Data </a:t>
            </a:r>
            <a:r>
              <a:rPr lang="ko-KR" altLang="en-US" sz="3600"/>
              <a:t>해석</a:t>
            </a:r>
            <a:br>
              <a:rPr lang="en-US" altLang="ko-KR" sz="4400"/>
            </a:br>
            <a:endParaRPr lang="ko-KR" altLang="en-US"/>
          </a:p>
        </p:txBody>
      </p:sp>
      <p:sp>
        <p:nvSpPr>
          <p:cNvPr id="17" name="내용 개체 틀 16">
            <a:extLst>
              <a:ext uri="{FF2B5EF4-FFF2-40B4-BE49-F238E27FC236}">
                <a16:creationId xmlns:a16="http://schemas.microsoft.com/office/drawing/2014/main" id="{470194B2-F969-C5B9-C42A-697B531ED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666" y="1495424"/>
            <a:ext cx="9626601" cy="53625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>
                <a:highlight>
                  <a:srgbClr val="FFFF00"/>
                </a:highlight>
              </a:rPr>
              <a:t>Subject : A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함초롬바탕" panose="02030604000101010101" pitchFamily="18" charset="-127"/>
              </a:rPr>
              <a:t>single colony</a:t>
            </a:r>
            <a:r>
              <a:rPr lang="ko-KR" altLang="en-US" sz="1800" kern="100">
                <a:solidFill>
                  <a:srgbClr val="000000"/>
                </a:solidFill>
                <a:highlight>
                  <a:srgbClr val="FFFF00"/>
                </a:highlight>
                <a:latin typeface="함초롬바탕" panose="02030604000101010101" pitchFamily="18" charset="-127"/>
              </a:rPr>
              <a:t>에서의</a:t>
            </a:r>
            <a:r>
              <a:rPr lang="ko-KR" altLang="en-US" sz="1800" kern="100" spc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함초롬바탕" panose="02030604000101010101" pitchFamily="18" charset="-127"/>
              </a:rPr>
              <a:t> </a:t>
            </a:r>
            <a:r>
              <a:rPr lang="en-US" altLang="ko-KR" sz="1800" u="sng" kern="100">
                <a:solidFill>
                  <a:srgbClr val="000000"/>
                </a:solidFill>
                <a:highlight>
                  <a:srgbClr val="FFFF00"/>
                </a:highlight>
                <a:latin typeface="함초롬바탕" panose="02030604000101010101" pitchFamily="18" charset="-127"/>
              </a:rPr>
              <a:t>7 Apis cerana </a:t>
            </a:r>
            <a:r>
              <a:rPr lang="en-US" altLang="ko-KR" sz="1800" b="1" u="sng" kern="100" spc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함초롬바탕" panose="02030604000101010101" pitchFamily="18" charset="-127"/>
              </a:rPr>
              <a:t>drones</a:t>
            </a:r>
          </a:p>
          <a:p>
            <a:pPr marL="0" indent="0">
              <a:buNone/>
            </a:pPr>
            <a:r>
              <a:rPr lang="en-US" altLang="ko-KR" sz="1800"/>
              <a:t>Subject : </a:t>
            </a:r>
            <a:r>
              <a:rPr lang="ko-KR" altLang="en-US" sz="1800"/>
              <a:t>서로 다른 </a:t>
            </a:r>
            <a:r>
              <a:rPr lang="en-US" altLang="ko-KR" sz="1800"/>
              <a:t>3 Colonies</a:t>
            </a:r>
            <a:r>
              <a:rPr lang="ko-KR" altLang="en-US" sz="1800"/>
              <a:t>에서의 </a:t>
            </a:r>
            <a:r>
              <a:rPr lang="en-US" altLang="ko-KR" sz="1800" u="sng"/>
              <a:t>A. mellifera and A. cerana work bees </a:t>
            </a:r>
            <a:endParaRPr lang="en-US" altLang="ko-KR" sz="1800" u="sng" kern="100" spc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indent="0">
              <a:buNone/>
            </a:pPr>
            <a:endParaRPr lang="en-US" altLang="ko-KR" sz="100" u="sng" kern="10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marL="0" indent="0">
              <a:buNone/>
            </a:pPr>
            <a:r>
              <a:rPr lang="en-US" altLang="ko-KR" sz="1800" kern="100">
                <a:solidFill>
                  <a:srgbClr val="000000"/>
                </a:solidFill>
                <a:latin typeface="함초롬바탕" panose="02030604000101010101" pitchFamily="18" charset="-127"/>
              </a:rPr>
              <a:t>Type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 : </a:t>
            </a:r>
            <a:r>
              <a:rPr lang="en-US" altLang="ko-KR" sz="1800" b="1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Illumina sequencing technology (NGS)</a:t>
            </a:r>
            <a:endParaRPr lang="en-US" altLang="ko-KR" sz="1800" b="1" kern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marL="0" indent="0">
              <a:buNone/>
            </a:pPr>
            <a:endParaRPr lang="en-US" altLang="ko-KR" sz="1800" kern="0" spc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altLang="ko-KR" sz="1800" kern="0" spc="0">
                <a:solidFill>
                  <a:srgbClr val="000000"/>
                </a:solidFill>
                <a:effectLst/>
              </a:rPr>
              <a:t>Process</a:t>
            </a:r>
          </a:p>
          <a:p>
            <a:pPr marL="0" indent="0">
              <a:buNone/>
            </a:pPr>
            <a:r>
              <a:rPr lang="en-US" altLang="ko-KR" sz="1800" kern="100">
                <a:solidFill>
                  <a:srgbClr val="000000"/>
                </a:solidFill>
                <a:latin typeface="함초롬바탕" panose="02030604000101010101" pitchFamily="18" charset="-127"/>
              </a:rPr>
              <a:t>: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 Illumina sequencing [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①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Library preparation </a:t>
            </a:r>
            <a:r>
              <a:rPr lang="ko-KR" altLang="en-US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②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Cluster generation </a:t>
            </a:r>
            <a:r>
              <a:rPr lang="ko-KR" altLang="en-US" sz="1800" kern="10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③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Sequencing] </a:t>
            </a:r>
          </a:p>
          <a:p>
            <a:pPr marL="0" indent="0">
              <a:buNone/>
            </a:pPr>
            <a:r>
              <a:rPr lang="en-US" altLang="ko-KR" sz="1800" kern="10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+ </a:t>
            </a:r>
            <a:r>
              <a:rPr lang="en-US" altLang="ko-KR" sz="18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De novo genome assembly + RNA sequencing + RepeatModeler / CGviewServer</a:t>
            </a:r>
            <a:endParaRPr lang="en-US" altLang="ko-KR" sz="1800" kern="100" spc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endParaRPr lang="en-US" altLang="ko-KR" sz="1800" kern="0" spc="0">
              <a:solidFill>
                <a:srgbClr val="000000"/>
              </a:solidFill>
              <a:effectLst/>
            </a:endParaRPr>
          </a:p>
          <a:p>
            <a:endParaRPr lang="ko-KR" altLang="en-US" sz="180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0E3F43B6-801B-E08E-6B48-B4458AB4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653272"/>
            <a:ext cx="7589589" cy="176688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E4FE9A6-2F64-B602-51E5-E0C12C346C8F}"/>
              </a:ext>
            </a:extLst>
          </p:cNvPr>
          <p:cNvSpPr txBox="1"/>
          <p:nvPr/>
        </p:nvSpPr>
        <p:spPr>
          <a:xfrm>
            <a:off x="8825696" y="4787332"/>
            <a:ext cx="2801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+mj-lt"/>
              </a:rPr>
              <a:t>①</a:t>
            </a:r>
            <a:r>
              <a:rPr lang="en-US" altLang="ko-KR" sz="1600">
                <a:latin typeface="+mj-lt"/>
              </a:rPr>
              <a:t> Extract DNA</a:t>
            </a:r>
            <a:r>
              <a:rPr lang="ko-KR" altLang="en-US" sz="1600">
                <a:latin typeface="+mj-lt"/>
              </a:rPr>
              <a:t>에</a:t>
            </a:r>
            <a:r>
              <a:rPr lang="en-US" altLang="ko-KR" sz="1600">
                <a:latin typeface="+mj-lt"/>
              </a:rPr>
              <a:t> Adapter (primer)</a:t>
            </a:r>
            <a:r>
              <a:rPr lang="ko-KR" altLang="en-US" sz="1600">
                <a:latin typeface="+mj-lt"/>
              </a:rPr>
              <a:t>를 붙여 </a:t>
            </a:r>
            <a:r>
              <a:rPr lang="en-US" altLang="ko-KR" sz="1600">
                <a:latin typeface="+mj-lt"/>
              </a:rPr>
              <a:t>identify</a:t>
            </a:r>
            <a:r>
              <a:rPr lang="ko-KR" altLang="en-US" sz="1600">
                <a:latin typeface="+mj-lt"/>
              </a:rPr>
              <a:t> </a:t>
            </a:r>
            <a:r>
              <a:rPr lang="en-US" altLang="ko-KR" sz="1600">
                <a:latin typeface="+mj-lt"/>
              </a:rPr>
              <a:t>&amp; NGS</a:t>
            </a:r>
            <a:r>
              <a:rPr lang="ko-KR" altLang="en-US" sz="1600">
                <a:latin typeface="+mj-lt"/>
              </a:rPr>
              <a:t> 장비 인식 가능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D2E4C8-BC87-1FAD-5D91-F0036AC5ED14}"/>
              </a:ext>
            </a:extLst>
          </p:cNvPr>
          <p:cNvSpPr txBox="1"/>
          <p:nvPr/>
        </p:nvSpPr>
        <p:spPr>
          <a:xfrm>
            <a:off x="9858677" y="6362070"/>
            <a:ext cx="25891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[2] Youtube: Illumina Official</a:t>
            </a:r>
            <a:endParaRPr lang="ko-KR" altLang="en-US" sz="11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15853F-44D8-A36A-6C7F-557DC9314840}"/>
              </a:ext>
            </a:extLst>
          </p:cNvPr>
          <p:cNvSpPr txBox="1"/>
          <p:nvPr/>
        </p:nvSpPr>
        <p:spPr>
          <a:xfrm>
            <a:off x="8825696" y="1807848"/>
            <a:ext cx="2528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← </a:t>
            </a:r>
            <a:r>
              <a:rPr lang="en-US" altLang="ko-KR" b="1"/>
              <a:t>RNA sequencing</a:t>
            </a:r>
            <a:endParaRPr lang="ko-KR" altLang="en-US" b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23D90-A4B6-DA1D-9068-FE9B9A2A6571}"/>
              </a:ext>
            </a:extLst>
          </p:cNvPr>
          <p:cNvSpPr txBox="1"/>
          <p:nvPr/>
        </p:nvSpPr>
        <p:spPr>
          <a:xfrm>
            <a:off x="6873947" y="1465896"/>
            <a:ext cx="4111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← </a:t>
            </a:r>
            <a:r>
              <a:rPr lang="en-US" altLang="ko-KR" b="1"/>
              <a:t>Genomic DNA</a:t>
            </a:r>
            <a:endParaRPr lang="ko-KR" altLang="en-US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2541F9-A22B-A2B8-71BE-6AEFD565F3D6}"/>
              </a:ext>
            </a:extLst>
          </p:cNvPr>
          <p:cNvSpPr txBox="1"/>
          <p:nvPr/>
        </p:nvSpPr>
        <p:spPr>
          <a:xfrm>
            <a:off x="3137836" y="5362576"/>
            <a:ext cx="2760880" cy="44344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889AF0-6EFB-28E2-DC43-33073729598F}"/>
              </a:ext>
            </a:extLst>
          </p:cNvPr>
          <p:cNvSpPr txBox="1"/>
          <p:nvPr/>
        </p:nvSpPr>
        <p:spPr>
          <a:xfrm>
            <a:off x="5841732" y="5359774"/>
            <a:ext cx="2464870" cy="44344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8FD85B-5362-D139-086C-052E24272478}"/>
              </a:ext>
            </a:extLst>
          </p:cNvPr>
          <p:cNvSpPr txBox="1"/>
          <p:nvPr/>
        </p:nvSpPr>
        <p:spPr>
          <a:xfrm>
            <a:off x="875096" y="5359774"/>
            <a:ext cx="2464870" cy="44344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07606-540B-F508-971F-657818023136}"/>
              </a:ext>
            </a:extLst>
          </p:cNvPr>
          <p:cNvSpPr txBox="1"/>
          <p:nvPr/>
        </p:nvSpPr>
        <p:spPr>
          <a:xfrm>
            <a:off x="3500318" y="5396830"/>
            <a:ext cx="2220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Extract DNA seq</a:t>
            </a:r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F3CC89-67AB-1FD8-621C-EF6EBD94D263}"/>
              </a:ext>
            </a:extLst>
          </p:cNvPr>
          <p:cNvSpPr txBox="1"/>
          <p:nvPr/>
        </p:nvSpPr>
        <p:spPr>
          <a:xfrm>
            <a:off x="6285226" y="5356972"/>
            <a:ext cx="1937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Adaptor</a:t>
            </a:r>
            <a:r>
              <a:rPr lang="ko-KR" altLang="en-US"/>
              <a:t> </a:t>
            </a:r>
            <a:r>
              <a:rPr lang="en-US" altLang="ko-KR"/>
              <a:t>seq</a:t>
            </a:r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A8F39F-E1A3-7E52-567F-721DDAAEFDD9}"/>
              </a:ext>
            </a:extLst>
          </p:cNvPr>
          <p:cNvSpPr txBox="1"/>
          <p:nvPr/>
        </p:nvSpPr>
        <p:spPr>
          <a:xfrm>
            <a:off x="1381708" y="5352050"/>
            <a:ext cx="1937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Adaptor</a:t>
            </a:r>
            <a:r>
              <a:rPr lang="ko-KR" altLang="en-US"/>
              <a:t> </a:t>
            </a:r>
            <a:r>
              <a:rPr lang="en-US" altLang="ko-KR"/>
              <a:t>seq</a:t>
            </a:r>
            <a:endParaRPr lang="ko-KR" altLang="en-US"/>
          </a:p>
        </p:txBody>
      </p:sp>
      <p:pic>
        <p:nvPicPr>
          <p:cNvPr id="22" name="그림 21" descr="테이블이(가) 표시된 사진&#10;&#10;자동 생성된 설명">
            <a:extLst>
              <a:ext uri="{FF2B5EF4-FFF2-40B4-BE49-F238E27FC236}">
                <a16:creationId xmlns:a16="http://schemas.microsoft.com/office/drawing/2014/main" id="{4971CF19-0ADD-04A5-D800-FF4F2676B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95" y="3484791"/>
            <a:ext cx="11966609" cy="294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267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85C3C2-4153-DC7D-EAA8-22C069EFE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93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/>
              <a:t>2. Genome analysis</a:t>
            </a:r>
            <a:r>
              <a:rPr lang="ko-KR" altLang="en-US" sz="3200"/>
              <a:t>에 사용된 </a:t>
            </a:r>
            <a:r>
              <a:rPr lang="en-US" altLang="ko-KR" sz="3200"/>
              <a:t>Technique </a:t>
            </a:r>
            <a:r>
              <a:rPr lang="ko-KR" altLang="en-US" sz="3200"/>
              <a:t>및 </a:t>
            </a:r>
            <a:r>
              <a:rPr lang="en-US" altLang="ko-KR" sz="3200"/>
              <a:t>Data </a:t>
            </a:r>
            <a:r>
              <a:rPr lang="ko-KR" altLang="en-US" sz="3200"/>
              <a:t>해석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D61FD19-EEF7-C72B-BD6F-4933165F26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14487"/>
            <a:ext cx="7645918" cy="200924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31B7E3-1B13-53DB-2A17-C3D98A3C2D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226416"/>
            <a:ext cx="7798013" cy="17879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313F75-09EB-42CD-2723-7FA3BA0ECBD8}"/>
              </a:ext>
            </a:extLst>
          </p:cNvPr>
          <p:cNvSpPr txBox="1"/>
          <p:nvPr/>
        </p:nvSpPr>
        <p:spPr>
          <a:xfrm>
            <a:off x="8894688" y="4458647"/>
            <a:ext cx="26469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+mj-lt"/>
              </a:rPr>
              <a:t>③ </a:t>
            </a:r>
            <a:r>
              <a:rPr lang="en-US" altLang="ko-KR" sz="1600">
                <a:latin typeface="+mj-lt"/>
              </a:rPr>
              <a:t>ssDNA</a:t>
            </a:r>
            <a:r>
              <a:rPr lang="ko-KR" altLang="en-US" sz="1600">
                <a:latin typeface="+mj-lt"/>
              </a:rPr>
              <a:t>에 </a:t>
            </a:r>
            <a:r>
              <a:rPr lang="en-US" altLang="ko-KR" sz="1600">
                <a:latin typeface="+mj-lt"/>
              </a:rPr>
              <a:t>Fluoresence </a:t>
            </a:r>
            <a:r>
              <a:rPr lang="ko-KR" altLang="en-US" sz="1600">
                <a:latin typeface="+mj-lt"/>
              </a:rPr>
              <a:t>표지된 </a:t>
            </a:r>
            <a:r>
              <a:rPr lang="en-US" altLang="ko-KR" sz="1600">
                <a:latin typeface="+mj-lt"/>
              </a:rPr>
              <a:t>NT</a:t>
            </a:r>
            <a:r>
              <a:rPr lang="ko-KR" altLang="en-US" sz="1600">
                <a:latin typeface="+mj-lt"/>
              </a:rPr>
              <a:t>를 붙어가며</a:t>
            </a:r>
            <a:r>
              <a:rPr lang="en-US" altLang="ko-KR" sz="1600">
                <a:latin typeface="+mj-lt"/>
              </a:rPr>
              <a:t>, peak</a:t>
            </a:r>
            <a:r>
              <a:rPr lang="ko-KR" altLang="en-US" sz="1600">
                <a:latin typeface="+mj-lt"/>
              </a:rPr>
              <a:t>의 간격</a:t>
            </a:r>
            <a:r>
              <a:rPr lang="en-US" altLang="ko-KR" sz="1600">
                <a:latin typeface="+mj-lt"/>
              </a:rPr>
              <a:t>, </a:t>
            </a:r>
            <a:r>
              <a:rPr lang="ko-KR" altLang="en-US" sz="1600">
                <a:latin typeface="+mj-lt"/>
              </a:rPr>
              <a:t>높이</a:t>
            </a:r>
            <a:r>
              <a:rPr lang="en-US" altLang="ko-KR" sz="1600">
                <a:latin typeface="+mj-lt"/>
              </a:rPr>
              <a:t>, </a:t>
            </a:r>
            <a:r>
              <a:rPr lang="ko-KR" altLang="en-US" sz="1600">
                <a:latin typeface="+mj-lt"/>
              </a:rPr>
              <a:t>변화</a:t>
            </a:r>
            <a:r>
              <a:rPr lang="en-US" altLang="ko-KR" sz="1600">
                <a:latin typeface="+mj-lt"/>
              </a:rPr>
              <a:t>, </a:t>
            </a:r>
            <a:r>
              <a:rPr lang="ko-KR" altLang="en-US" sz="1600">
                <a:latin typeface="+mj-lt"/>
              </a:rPr>
              <a:t>상대적 비율등을 통해 </a:t>
            </a:r>
            <a:r>
              <a:rPr lang="en-US" altLang="ko-KR" sz="1600">
                <a:latin typeface="+mj-lt"/>
              </a:rPr>
              <a:t>Sequence reading </a:t>
            </a:r>
            <a:endParaRPr lang="ko-KR" altLang="en-US" sz="160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8A4906-5BD1-3F4E-1885-814E6C1D249A}"/>
              </a:ext>
            </a:extLst>
          </p:cNvPr>
          <p:cNvSpPr txBox="1"/>
          <p:nvPr/>
        </p:nvSpPr>
        <p:spPr>
          <a:xfrm>
            <a:off x="8642988" y="1983854"/>
            <a:ext cx="31503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+mj-lt"/>
              </a:rPr>
              <a:t>②</a:t>
            </a:r>
            <a:r>
              <a:rPr lang="en-US" altLang="ko-KR" sz="1600">
                <a:latin typeface="+mj-lt"/>
              </a:rPr>
              <a:t> Flow cell</a:t>
            </a:r>
            <a:r>
              <a:rPr lang="ko-KR" altLang="en-US" sz="1600">
                <a:latin typeface="+mj-lt"/>
              </a:rPr>
              <a:t>의 </a:t>
            </a:r>
            <a:r>
              <a:rPr lang="en-US" altLang="ko-KR" sz="1600">
                <a:latin typeface="+mj-lt"/>
              </a:rPr>
              <a:t>short seq</a:t>
            </a:r>
            <a:r>
              <a:rPr lang="ko-KR" altLang="en-US" sz="1600">
                <a:latin typeface="+mj-lt"/>
              </a:rPr>
              <a:t>와 </a:t>
            </a:r>
            <a:r>
              <a:rPr lang="en-US" altLang="ko-KR" sz="1600">
                <a:latin typeface="+mj-lt"/>
              </a:rPr>
              <a:t>Dropping DNA</a:t>
            </a:r>
            <a:r>
              <a:rPr lang="ko-KR" altLang="en-US" sz="1600">
                <a:latin typeface="+mj-lt"/>
              </a:rPr>
              <a:t>의 상보성 결합 후 </a:t>
            </a:r>
            <a:r>
              <a:rPr lang="en-US" altLang="ko-KR" sz="1600">
                <a:latin typeface="+mj-lt"/>
              </a:rPr>
              <a:t>bridge amplification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D2F2D-B974-D891-40E4-B94FB10CC9BD}"/>
              </a:ext>
            </a:extLst>
          </p:cNvPr>
          <p:cNvSpPr txBox="1"/>
          <p:nvPr/>
        </p:nvSpPr>
        <p:spPr>
          <a:xfrm>
            <a:off x="9762424" y="6352444"/>
            <a:ext cx="25891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[2] Youtube: Illumina Official</a:t>
            </a:r>
            <a:endParaRPr lang="ko-KR" altLang="en-US" sz="1100"/>
          </a:p>
        </p:txBody>
      </p:sp>
    </p:spTree>
    <p:extLst>
      <p:ext uri="{BB962C8B-B14F-4D97-AF65-F5344CB8AC3E}">
        <p14:creationId xmlns:p14="http://schemas.microsoft.com/office/powerpoint/2010/main" val="3985413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C763342C-CE39-A516-07B7-D12529E1C7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46" b="72872"/>
          <a:stretch/>
        </p:blipFill>
        <p:spPr>
          <a:xfrm>
            <a:off x="7741962" y="2833356"/>
            <a:ext cx="4234450" cy="54930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5F7111D-B571-0895-3BD1-07F67FDF6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300" y="10395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/>
              <a:t>2. Genome analysis</a:t>
            </a:r>
            <a:r>
              <a:rPr lang="ko-KR" altLang="en-US" sz="3200"/>
              <a:t>에 사용된 </a:t>
            </a:r>
            <a:r>
              <a:rPr lang="en-US" altLang="ko-KR" sz="3200"/>
              <a:t>Technique </a:t>
            </a:r>
            <a:r>
              <a:rPr lang="ko-KR" altLang="en-US" sz="3200"/>
              <a:t>및 </a:t>
            </a:r>
            <a:r>
              <a:rPr lang="en-US" altLang="ko-KR" sz="3200"/>
              <a:t>Data </a:t>
            </a:r>
            <a:r>
              <a:rPr lang="ko-KR" altLang="en-US" sz="3200"/>
              <a:t>해석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C438AC6-CC31-C13B-1B4D-1F3212F2DA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82954" y="2007259"/>
            <a:ext cx="4616384" cy="29135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D7DAA2-F57A-7DE8-42FB-A0A902CEB842}"/>
              </a:ext>
            </a:extLst>
          </p:cNvPr>
          <p:cNvSpPr txBox="1"/>
          <p:nvPr/>
        </p:nvSpPr>
        <p:spPr>
          <a:xfrm>
            <a:off x="548071" y="5153609"/>
            <a:ext cx="4989129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[fragment </a:t>
            </a:r>
            <a:r>
              <a:rPr lang="en-US" altLang="ko-KR" sz="16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→ </a:t>
            </a:r>
            <a:r>
              <a:rPr lang="en-US" altLang="ko-KR" sz="16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Contig </a:t>
            </a:r>
            <a:r>
              <a:rPr lang="en-US" altLang="ko-KR" sz="16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→ </a:t>
            </a:r>
            <a:r>
              <a:rPr lang="en-US" altLang="ko-KR" sz="16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Scaffold </a:t>
            </a:r>
            <a:r>
              <a:rPr lang="en-US" altLang="ko-KR" sz="16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→ </a:t>
            </a:r>
            <a:r>
              <a:rPr lang="en-US" altLang="ko-KR" sz="16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Chromosme]</a:t>
            </a: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050" kern="100" spc="0">
              <a:solidFill>
                <a:srgbClr val="000000"/>
              </a:solidFill>
              <a:effectLst/>
            </a:endParaRP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① </a:t>
            </a:r>
            <a:r>
              <a:rPr lang="en-US" altLang="ko-KR" sz="16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fragment + fragment = contigs</a:t>
            </a:r>
            <a:endParaRPr lang="en-US" altLang="ko-KR" sz="1600" kern="100" spc="0">
              <a:solidFill>
                <a:srgbClr val="000000"/>
              </a:solidFill>
              <a:effectLst/>
            </a:endParaRP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② </a:t>
            </a:r>
            <a:r>
              <a:rPr lang="en-US" altLang="ko-KR" sz="16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Contigs + Contigs = scaffold </a:t>
            </a:r>
            <a:endParaRPr lang="en-US" altLang="ko-KR" sz="1600" kern="100" spc="0">
              <a:solidFill>
                <a:srgbClr val="000000"/>
              </a:solidFill>
              <a:effectLst/>
            </a:endParaRP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100" spc="0">
                <a:solidFill>
                  <a:srgbClr val="000000"/>
                </a:solidFill>
                <a:effectLst/>
                <a:ea typeface="함초롬바탕" panose="02030604000101010101" pitchFamily="18" charset="-127"/>
              </a:rPr>
              <a:t>③ </a:t>
            </a:r>
            <a:r>
              <a:rPr lang="en-US" altLang="ko-KR" sz="1600" kern="100" spc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  <a:t>Scaffold + (gap) + Scaffod = chromosomes</a:t>
            </a:r>
          </a:p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600" kern="100" spc="0">
              <a:solidFill>
                <a:srgbClr val="000000"/>
              </a:solidFill>
              <a:effectLst/>
            </a:endParaRPr>
          </a:p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846F0-E650-2E32-A94E-8DCC5605542C}"/>
              </a:ext>
            </a:extLst>
          </p:cNvPr>
          <p:cNvSpPr txBox="1"/>
          <p:nvPr/>
        </p:nvSpPr>
        <p:spPr>
          <a:xfrm>
            <a:off x="838200" y="1533340"/>
            <a:ext cx="44500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/>
              <a:t>De novo Genome Assembly</a:t>
            </a:r>
          </a:p>
          <a:p>
            <a:pPr algn="ctr"/>
            <a:endParaRPr lang="ko-KR" altLang="en-US" sz="2000" b="1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45BBC1F-23B1-2901-F095-9B76C29D36E8}"/>
              </a:ext>
            </a:extLst>
          </p:cNvPr>
          <p:cNvCxnSpPr>
            <a:cxnSpLocks/>
          </p:cNvCxnSpPr>
          <p:nvPr/>
        </p:nvCxnSpPr>
        <p:spPr>
          <a:xfrm>
            <a:off x="6159500" y="1376737"/>
            <a:ext cx="0" cy="4982966"/>
          </a:xfrm>
          <a:prstGeom prst="line">
            <a:avLst/>
          </a:prstGeom>
          <a:ln w="34925">
            <a:solidFill>
              <a:schemeClr val="tx1">
                <a:lumMod val="65000"/>
                <a:lumOff val="35000"/>
                <a:alpha val="82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5BE7528-90E6-02C8-32A8-EA5112F9A8D3}"/>
              </a:ext>
            </a:extLst>
          </p:cNvPr>
          <p:cNvSpPr txBox="1"/>
          <p:nvPr/>
        </p:nvSpPr>
        <p:spPr>
          <a:xfrm>
            <a:off x="8502360" y="1554956"/>
            <a:ext cx="25398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RNA sequencing</a:t>
            </a:r>
            <a:endParaRPr lang="ko-KR" altLang="en-US" sz="20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15C064-8160-6CBE-ED1D-83C15DB899CF}"/>
              </a:ext>
            </a:extLst>
          </p:cNvPr>
          <p:cNvSpPr txBox="1"/>
          <p:nvPr/>
        </p:nvSpPr>
        <p:spPr>
          <a:xfrm>
            <a:off x="6032501" y="2621459"/>
            <a:ext cx="21767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>
                <a:highlight>
                  <a:srgbClr val="C0C0C0"/>
                </a:highlight>
              </a:rPr>
              <a:t>Whole genome sequencing </a:t>
            </a:r>
            <a:endParaRPr lang="ko-KR" altLang="en-US" sz="1600">
              <a:highlight>
                <a:srgbClr val="C0C0C0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216745-E328-3BE0-4719-47483EAD666F}"/>
              </a:ext>
            </a:extLst>
          </p:cNvPr>
          <p:cNvSpPr txBox="1"/>
          <p:nvPr/>
        </p:nvSpPr>
        <p:spPr>
          <a:xfrm>
            <a:off x="6096000" y="3929580"/>
            <a:ext cx="21767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>
                <a:highlight>
                  <a:srgbClr val="C0C0C0"/>
                </a:highlight>
              </a:rPr>
              <a:t>Reference</a:t>
            </a:r>
            <a:r>
              <a:rPr lang="ko-KR" altLang="en-US" sz="1600">
                <a:highlight>
                  <a:srgbClr val="C0C0C0"/>
                </a:highlight>
              </a:rPr>
              <a:t> </a:t>
            </a:r>
            <a:r>
              <a:rPr lang="en-US" altLang="ko-KR" sz="1600">
                <a:highlight>
                  <a:srgbClr val="C0C0C0"/>
                </a:highlight>
              </a:rPr>
              <a:t>Seq  </a:t>
            </a:r>
            <a:endParaRPr lang="ko-KR" altLang="en-US" sz="1600">
              <a:highlight>
                <a:srgbClr val="C0C0C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DE02EB-F250-450A-BC59-D4AE3C7ADFA6}"/>
              </a:ext>
            </a:extLst>
          </p:cNvPr>
          <p:cNvSpPr txBox="1"/>
          <p:nvPr/>
        </p:nvSpPr>
        <p:spPr>
          <a:xfrm>
            <a:off x="6515100" y="5046349"/>
            <a:ext cx="1757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Apis mellifera</a:t>
            </a:r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13FE83-B0B7-0367-E5E9-3708F86D0D23}"/>
              </a:ext>
            </a:extLst>
          </p:cNvPr>
          <p:cNvSpPr txBox="1"/>
          <p:nvPr/>
        </p:nvSpPr>
        <p:spPr>
          <a:xfrm>
            <a:off x="6515100" y="4487850"/>
            <a:ext cx="1757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Apis cerana</a:t>
            </a:r>
            <a:endParaRPr lang="ko-KR" altLang="en-US" sz="160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A73477F-7DE0-ED20-FB12-9F8E5B0987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94" t="78180" r="9255" b="1787"/>
          <a:stretch/>
        </p:blipFill>
        <p:spPr>
          <a:xfrm>
            <a:off x="7970573" y="4398563"/>
            <a:ext cx="3916628" cy="42784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34672DB-3720-E0EA-0ECF-E05E3EE6F1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4536"/>
          <a:stretch/>
        </p:blipFill>
        <p:spPr>
          <a:xfrm>
            <a:off x="7970250" y="5153609"/>
            <a:ext cx="3916951" cy="429449"/>
          </a:xfrm>
          <a:prstGeom prst="rect">
            <a:avLst/>
          </a:prstGeom>
        </p:spPr>
      </p:pic>
      <p:sp>
        <p:nvSpPr>
          <p:cNvPr id="15" name="화살표: 굽음 14">
            <a:extLst>
              <a:ext uri="{FF2B5EF4-FFF2-40B4-BE49-F238E27FC236}">
                <a16:creationId xmlns:a16="http://schemas.microsoft.com/office/drawing/2014/main" id="{FE2B2347-80DD-CBE3-FFBB-BF29810DA868}"/>
              </a:ext>
            </a:extLst>
          </p:cNvPr>
          <p:cNvSpPr/>
          <p:nvPr/>
        </p:nvSpPr>
        <p:spPr>
          <a:xfrm rot="1679731">
            <a:off x="5466325" y="1951542"/>
            <a:ext cx="1132351" cy="359788"/>
          </a:xfrm>
          <a:prstGeom prst="bentArrow">
            <a:avLst/>
          </a:prstGeom>
          <a:solidFill>
            <a:schemeClr val="tx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7C786DD-3803-418E-B0E2-E81A9CDCD7B5}"/>
              </a:ext>
            </a:extLst>
          </p:cNvPr>
          <p:cNvCxnSpPr>
            <a:cxnSpLocks/>
          </p:cNvCxnSpPr>
          <p:nvPr/>
        </p:nvCxnSpPr>
        <p:spPr>
          <a:xfrm flipH="1">
            <a:off x="11422893" y="3360184"/>
            <a:ext cx="248407" cy="1095094"/>
          </a:xfrm>
          <a:prstGeom prst="line">
            <a:avLst/>
          </a:prstGeom>
          <a:ln w="9525" cap="flat" cmpd="sng" algn="ctr">
            <a:solidFill>
              <a:schemeClr val="accent1">
                <a:lumMod val="60000"/>
                <a:lumOff val="4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F644BAE-52F0-7893-3F80-A0470FC58CA1}"/>
              </a:ext>
            </a:extLst>
          </p:cNvPr>
          <p:cNvCxnSpPr>
            <a:cxnSpLocks/>
          </p:cNvCxnSpPr>
          <p:nvPr/>
        </p:nvCxnSpPr>
        <p:spPr>
          <a:xfrm>
            <a:off x="11422893" y="4808224"/>
            <a:ext cx="0" cy="346915"/>
          </a:xfrm>
          <a:prstGeom prst="line">
            <a:avLst/>
          </a:prstGeom>
          <a:ln w="9525" cap="flat" cmpd="sng" algn="ctr">
            <a:solidFill>
              <a:schemeClr val="accent1">
                <a:lumMod val="60000"/>
                <a:lumOff val="4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5574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3ADCC-980D-D7B3-3025-D50F54E66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2731"/>
            <a:ext cx="10789118" cy="1325563"/>
          </a:xfrm>
        </p:spPr>
        <p:txBody>
          <a:bodyPr>
            <a:normAutofit fontScale="90000"/>
          </a:bodyPr>
          <a:lstStyle/>
          <a:p>
            <a:r>
              <a:rPr lang="en-US" altLang="ko-KR" sz="3600"/>
              <a:t>2. Genome analysis</a:t>
            </a:r>
            <a:r>
              <a:rPr lang="ko-KR" altLang="en-US" sz="3600"/>
              <a:t>에 사용된 </a:t>
            </a:r>
            <a:r>
              <a:rPr lang="en-US" altLang="ko-KR" sz="3600"/>
              <a:t>Technique </a:t>
            </a:r>
            <a:r>
              <a:rPr lang="ko-KR" altLang="en-US" sz="3600"/>
              <a:t>및 </a:t>
            </a:r>
            <a:r>
              <a:rPr lang="en-US" altLang="ko-KR" sz="3600"/>
              <a:t>Data </a:t>
            </a:r>
            <a:r>
              <a:rPr lang="ko-KR" altLang="en-US" sz="3600"/>
              <a:t>해석</a:t>
            </a:r>
            <a:br>
              <a:rPr lang="en-US" altLang="ko-KR" sz="4400"/>
            </a:br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5209CD1-A0C3-5B58-32A3-CCFB7D78C669}"/>
              </a:ext>
            </a:extLst>
          </p:cNvPr>
          <p:cNvSpPr txBox="1"/>
          <p:nvPr/>
        </p:nvSpPr>
        <p:spPr>
          <a:xfrm>
            <a:off x="6925545" y="1737955"/>
            <a:ext cx="45698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① </a:t>
            </a:r>
            <a:r>
              <a:rPr lang="en-US" altLang="ko-KR"/>
              <a:t>GC content</a:t>
            </a:r>
          </a:p>
          <a:p>
            <a:pPr marL="342900" indent="-342900">
              <a:buAutoNum type="arabicPeriod"/>
            </a:pPr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 AT bias : Non-social</a:t>
            </a:r>
            <a:r>
              <a:rPr lang="ko-KR" altLang="en-US"/>
              <a:t> </a:t>
            </a:r>
            <a:r>
              <a:rPr lang="en-US" altLang="ko-KR"/>
              <a:t>&lt;</a:t>
            </a:r>
            <a:r>
              <a:rPr lang="ko-KR" altLang="en-US"/>
              <a:t> </a:t>
            </a:r>
            <a:r>
              <a:rPr lang="en-US" altLang="ko-KR"/>
              <a:t>Apis</a:t>
            </a:r>
            <a:r>
              <a:rPr lang="ko-KR" altLang="en-US"/>
              <a:t> </a:t>
            </a:r>
            <a:r>
              <a:rPr lang="en-US" altLang="ko-KR"/>
              <a:t>&lt; Ant spp.</a:t>
            </a:r>
          </a:p>
          <a:p>
            <a:pPr marL="285750" indent="-285750">
              <a:buFontTx/>
              <a:buChar char="-"/>
            </a:pPr>
            <a:endParaRPr lang="en-US" altLang="ko-KR"/>
          </a:p>
          <a:p>
            <a:pPr marL="285750" indent="-285750">
              <a:buFontTx/>
              <a:buChar char="-"/>
            </a:pPr>
            <a:endParaRPr lang="en-US" altLang="ko-KR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89A69E-67DD-0679-CE46-A915F1AA1CB4}"/>
              </a:ext>
            </a:extLst>
          </p:cNvPr>
          <p:cNvSpPr txBox="1"/>
          <p:nvPr/>
        </p:nvSpPr>
        <p:spPr>
          <a:xfrm>
            <a:off x="7097578" y="2757659"/>
            <a:ext cx="43450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DNA Methylation </a:t>
            </a:r>
            <a:r>
              <a:rPr lang="en-US" altLang="ko-KR">
                <a:sym typeface="Wingdings" panose="05000000000000000000" pitchFamily="2" charset="2"/>
              </a:rPr>
              <a:t>&lt;---&gt; CpG o/e value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7525958-E14B-16AC-B261-E85411E2CBCE}"/>
              </a:ext>
            </a:extLst>
          </p:cNvPr>
          <p:cNvSpPr txBox="1"/>
          <p:nvPr/>
        </p:nvSpPr>
        <p:spPr>
          <a:xfrm>
            <a:off x="6996803" y="3284729"/>
            <a:ext cx="503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- Low CpG genes: Housekeeping function</a:t>
            </a:r>
          </a:p>
          <a:p>
            <a:r>
              <a:rPr lang="en-US" altLang="ko-KR"/>
              <a:t>- High CpG genes : Development</a:t>
            </a:r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5C4C050E-5A7E-3AF0-E9FA-9194294F8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84" y="4279393"/>
            <a:ext cx="5242561" cy="228542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72E9D4B9-43FD-9231-AF6A-F0AAF289649B}"/>
              </a:ext>
            </a:extLst>
          </p:cNvPr>
          <p:cNvGrpSpPr/>
          <p:nvPr/>
        </p:nvGrpSpPr>
        <p:grpSpPr>
          <a:xfrm>
            <a:off x="681323" y="4408504"/>
            <a:ext cx="396240" cy="1382935"/>
            <a:chOff x="681323" y="4408504"/>
            <a:chExt cx="396240" cy="138293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6D168AC-B717-E106-712D-BB7CFF503269}"/>
                </a:ext>
              </a:extLst>
            </p:cNvPr>
            <p:cNvSpPr txBox="1"/>
            <p:nvPr/>
          </p:nvSpPr>
          <p:spPr>
            <a:xfrm>
              <a:off x="681323" y="4408504"/>
              <a:ext cx="396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①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A614149-8227-FB44-59E3-FD2F34E192A0}"/>
                </a:ext>
              </a:extLst>
            </p:cNvPr>
            <p:cNvSpPr txBox="1"/>
            <p:nvPr/>
          </p:nvSpPr>
          <p:spPr>
            <a:xfrm>
              <a:off x="681323" y="5422107"/>
              <a:ext cx="396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②</a:t>
              </a:r>
            </a:p>
          </p:txBody>
        </p:sp>
      </p:grpSp>
      <p:pic>
        <p:nvPicPr>
          <p:cNvPr id="37" name="그림 36">
            <a:extLst>
              <a:ext uri="{FF2B5EF4-FFF2-40B4-BE49-F238E27FC236}">
                <a16:creationId xmlns:a16="http://schemas.microsoft.com/office/drawing/2014/main" id="{BBAABBA4-A85E-A0BB-F95B-43791B273B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000" y="1363151"/>
            <a:ext cx="4840644" cy="52795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786907-8011-01DD-E464-8D3ECD590931}"/>
              </a:ext>
            </a:extLst>
          </p:cNvPr>
          <p:cNvSpPr txBox="1"/>
          <p:nvPr/>
        </p:nvSpPr>
        <p:spPr>
          <a:xfrm>
            <a:off x="8521570" y="4603991"/>
            <a:ext cx="24448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/>
              <a:t>Apis cerana</a:t>
            </a:r>
            <a:endParaRPr lang="ko-KR" altLang="en-US" sz="12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A2DED3-5F17-8882-AFF9-E14D3E97CA1D}"/>
              </a:ext>
            </a:extLst>
          </p:cNvPr>
          <p:cNvSpPr txBox="1"/>
          <p:nvPr/>
        </p:nvSpPr>
        <p:spPr>
          <a:xfrm>
            <a:off x="10480152" y="4540108"/>
            <a:ext cx="15554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/>
              <a:t>Apis mellifera</a:t>
            </a:r>
            <a:endParaRPr lang="ko-KR" altLang="en-US" sz="11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D99DFD8-2EB4-6D11-5BC4-78DB402E1E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549" y="1455819"/>
            <a:ext cx="5834378" cy="430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290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DB873-B99C-6E37-FB64-044DE39A2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/>
              <a:t>2. Genome analysis</a:t>
            </a:r>
            <a:r>
              <a:rPr lang="ko-KR" altLang="en-US" sz="3200"/>
              <a:t>에 사용된 </a:t>
            </a:r>
            <a:r>
              <a:rPr lang="en-US" altLang="ko-KR" sz="3200"/>
              <a:t>Technique </a:t>
            </a:r>
            <a:r>
              <a:rPr lang="ko-KR" altLang="en-US" sz="3200"/>
              <a:t>및 </a:t>
            </a:r>
            <a:r>
              <a:rPr lang="en-US" altLang="ko-KR" sz="3200"/>
              <a:t>Data </a:t>
            </a:r>
            <a:r>
              <a:rPr lang="ko-KR" altLang="en-US" sz="3200"/>
              <a:t>해석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E535994-0DAF-4460-98AE-A2BE1E2C4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343818"/>
            <a:ext cx="4674482" cy="50983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F67BA3-1059-B1C2-3299-482DD27C5E30}"/>
              </a:ext>
            </a:extLst>
          </p:cNvPr>
          <p:cNvSpPr txBox="1"/>
          <p:nvPr/>
        </p:nvSpPr>
        <p:spPr>
          <a:xfrm>
            <a:off x="2236282" y="5123779"/>
            <a:ext cx="24643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>
                <a:highlight>
                  <a:srgbClr val="FFFF00"/>
                </a:highlight>
              </a:rPr>
              <a:t>De novo repeat finding program, </a:t>
            </a:r>
            <a:r>
              <a:rPr lang="en-US" altLang="ko-KR" sz="1100" b="1">
                <a:highlight>
                  <a:srgbClr val="FFFF00"/>
                </a:highlight>
              </a:rPr>
              <a:t>RepeatModeler</a:t>
            </a:r>
            <a:endParaRPr lang="ko-KR" altLang="en-US" sz="1100" b="1">
              <a:highlight>
                <a:srgbClr val="FFFF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D66A37-1813-6F91-1DD4-CF0EE5E0B5DD}"/>
              </a:ext>
            </a:extLst>
          </p:cNvPr>
          <p:cNvSpPr txBox="1"/>
          <p:nvPr/>
        </p:nvSpPr>
        <p:spPr>
          <a:xfrm>
            <a:off x="441960" y="4332304"/>
            <a:ext cx="396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8EC232-527F-B47B-C771-5614A3B2B4CB}"/>
              </a:ext>
            </a:extLst>
          </p:cNvPr>
          <p:cNvSpPr txBox="1"/>
          <p:nvPr/>
        </p:nvSpPr>
        <p:spPr>
          <a:xfrm>
            <a:off x="447040" y="5287344"/>
            <a:ext cx="396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②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D72FBC-B0C4-2348-F47B-950B3C1490D0}"/>
              </a:ext>
            </a:extLst>
          </p:cNvPr>
          <p:cNvSpPr txBox="1"/>
          <p:nvPr/>
        </p:nvSpPr>
        <p:spPr>
          <a:xfrm>
            <a:off x="6456274" y="1511910"/>
            <a:ext cx="477899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② </a:t>
            </a:r>
            <a:r>
              <a:rPr lang="en-US" altLang="ko-KR"/>
              <a:t>Repeat Region</a:t>
            </a:r>
          </a:p>
          <a:p>
            <a:endParaRPr lang="en-US" altLang="ko-KR" sz="1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DNA Transposons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EC7685-78DC-9DDE-7DF0-911757B46374}"/>
              </a:ext>
            </a:extLst>
          </p:cNvPr>
          <p:cNvSpPr txBox="1"/>
          <p:nvPr/>
        </p:nvSpPr>
        <p:spPr>
          <a:xfrm>
            <a:off x="6456274" y="2992415"/>
            <a:ext cx="5735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- Apis mellifera : AmMar1 to AmMar6</a:t>
            </a:r>
          </a:p>
          <a:p>
            <a:r>
              <a:rPr lang="en-US" altLang="ko-KR"/>
              <a:t>- Apis cerana : Orthologs of AmMar1 &amp; AmMar3-6 </a:t>
            </a:r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6CE450-1A47-F50F-B298-5B53127E5129}"/>
              </a:ext>
            </a:extLst>
          </p:cNvPr>
          <p:cNvSpPr txBox="1"/>
          <p:nvPr/>
        </p:nvSpPr>
        <p:spPr>
          <a:xfrm>
            <a:off x="6456274" y="2541775"/>
            <a:ext cx="378786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/>
              <a:t> </a:t>
            </a:r>
            <a:r>
              <a:rPr lang="en-US" altLang="ko-KR" i="1"/>
              <a:t>Mariner </a:t>
            </a:r>
            <a:r>
              <a:rPr lang="en-US" altLang="ko-KR"/>
              <a:t>Transposable elements</a:t>
            </a:r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E4779B30-C28F-9F3D-02E1-99E938BD6821}"/>
              </a:ext>
            </a:extLst>
          </p:cNvPr>
          <p:cNvSpPr/>
          <p:nvPr/>
        </p:nvSpPr>
        <p:spPr>
          <a:xfrm>
            <a:off x="8845770" y="3802629"/>
            <a:ext cx="144379" cy="439304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70BBD7-3DD0-D8E1-5065-D17FAD6C63C0}"/>
              </a:ext>
            </a:extLst>
          </p:cNvPr>
          <p:cNvSpPr txBox="1"/>
          <p:nvPr/>
        </p:nvSpPr>
        <p:spPr>
          <a:xfrm>
            <a:off x="6528463" y="4358625"/>
            <a:ext cx="4778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Gene Transfer: Apis cerena &gt; Apis mellifera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919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2343</TotalTime>
  <Words>3251</Words>
  <Application>Microsoft Office PowerPoint</Application>
  <PresentationFormat>와이드스크린</PresentationFormat>
  <Paragraphs>339</Paragraphs>
  <Slides>18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-apple-system</vt:lpstr>
      <vt:lpstr>맑은 고딕</vt:lpstr>
      <vt:lpstr>함초롬바탕</vt:lpstr>
      <vt:lpstr>Arial</vt:lpstr>
      <vt:lpstr>Office 테마</vt:lpstr>
      <vt:lpstr>Uncovering the novel characteristics of Asian honey bee, Apis cerana, by Whole genome sequencing</vt:lpstr>
      <vt:lpstr>PowerPoint 프레젠테이션</vt:lpstr>
      <vt:lpstr>1. Apis cerana의 Genome analysis의 필요성 </vt:lpstr>
      <vt:lpstr>PowerPoint 프레젠테이션</vt:lpstr>
      <vt:lpstr>2. Genome analysis에 사용된 Technique 및 Data 해석 </vt:lpstr>
      <vt:lpstr>2. Genome analysis에 사용된 Technique 및 Data 해석</vt:lpstr>
      <vt:lpstr>2. Genome analysis에 사용된 Technique 및 Data 해석</vt:lpstr>
      <vt:lpstr>2. Genome analysis에 사용된 Technique 및 Data 해석 </vt:lpstr>
      <vt:lpstr>2. Genome analysis에 사용된 Technique 및 Data 해석</vt:lpstr>
      <vt:lpstr>2. Genome analysis에 사용된 Technique 및 Data 해석</vt:lpstr>
      <vt:lpstr>3. Apis cerana gene의 Functional traits </vt:lpstr>
      <vt:lpstr>3. Apis cerana gene의 Functional traits </vt:lpstr>
      <vt:lpstr>4. Apis cerana에서의 Sensory receptor Orthology </vt:lpstr>
      <vt:lpstr>4. Apis cerana에서의 Sensory receptor Orthology</vt:lpstr>
      <vt:lpstr>4. Apis cerana에서의 Sensory receptor Orthology</vt:lpstr>
      <vt:lpstr>4. Apis cerana에서의 Sensory receptor Orthology</vt:lpstr>
      <vt:lpstr>PowerPoint 프레젠테이션</vt:lpstr>
      <vt:lpstr>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Uncovering the novel characteristics of Asian honey bee, Apis cerena, by whole genome sequencing</dc:title>
  <dc:creator>윤 유미</dc:creator>
  <cp:lastModifiedBy>윤 유미</cp:lastModifiedBy>
  <cp:revision>19</cp:revision>
  <dcterms:created xsi:type="dcterms:W3CDTF">2022-05-23T05:49:54Z</dcterms:created>
  <dcterms:modified xsi:type="dcterms:W3CDTF">2022-05-27T06:57:43Z</dcterms:modified>
</cp:coreProperties>
</file>

<file path=docProps/thumbnail.jpeg>
</file>